
<file path=[Content_Types].xml><?xml version="1.0" encoding="utf-8"?>
<Types xmlns="http://schemas.openxmlformats.org/package/2006/content-types">
  <Default Extension="bin" ContentType="application/vnd.openxmlformats-officedocument.oleObject"/>
  <Default Extension="tmp" ContentType="image/png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2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3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4405" r:id="rId2"/>
    <p:sldMasterId id="2147484417" r:id="rId3"/>
    <p:sldMasterId id="2147484429" r:id="rId4"/>
    <p:sldMasterId id="2147484441" r:id="rId5"/>
    <p:sldMasterId id="2147484453" r:id="rId6"/>
  </p:sldMasterIdLst>
  <p:notesMasterIdLst>
    <p:notesMasterId r:id="rId94"/>
  </p:notesMasterIdLst>
  <p:sldIdLst>
    <p:sldId id="620" r:id="rId7"/>
    <p:sldId id="699" r:id="rId8"/>
    <p:sldId id="615" r:id="rId9"/>
    <p:sldId id="602" r:id="rId10"/>
    <p:sldId id="593" r:id="rId11"/>
    <p:sldId id="599" r:id="rId12"/>
    <p:sldId id="600" r:id="rId13"/>
    <p:sldId id="603" r:id="rId14"/>
    <p:sldId id="604" r:id="rId15"/>
    <p:sldId id="605" r:id="rId16"/>
    <p:sldId id="606" r:id="rId17"/>
    <p:sldId id="607" r:id="rId18"/>
    <p:sldId id="489" r:id="rId19"/>
    <p:sldId id="608" r:id="rId20"/>
    <p:sldId id="617" r:id="rId21"/>
    <p:sldId id="595" r:id="rId22"/>
    <p:sldId id="630" r:id="rId23"/>
    <p:sldId id="544" r:id="rId24"/>
    <p:sldId id="618" r:id="rId25"/>
    <p:sldId id="545" r:id="rId26"/>
    <p:sldId id="596" r:id="rId27"/>
    <p:sldId id="568" r:id="rId28"/>
    <p:sldId id="569" r:id="rId29"/>
    <p:sldId id="597" r:id="rId30"/>
    <p:sldId id="495" r:id="rId31"/>
    <p:sldId id="598" r:id="rId32"/>
    <p:sldId id="624" r:id="rId33"/>
    <p:sldId id="496" r:id="rId34"/>
    <p:sldId id="497" r:id="rId35"/>
    <p:sldId id="499" r:id="rId36"/>
    <p:sldId id="519" r:id="rId37"/>
    <p:sldId id="622" r:id="rId38"/>
    <p:sldId id="623" r:id="rId39"/>
    <p:sldId id="500" r:id="rId40"/>
    <p:sldId id="628" r:id="rId41"/>
    <p:sldId id="521" r:id="rId42"/>
    <p:sldId id="548" r:id="rId43"/>
    <p:sldId id="625" r:id="rId44"/>
    <p:sldId id="632" r:id="rId45"/>
    <p:sldId id="550" r:id="rId46"/>
    <p:sldId id="523" r:id="rId47"/>
    <p:sldId id="551" r:id="rId48"/>
    <p:sldId id="626" r:id="rId49"/>
    <p:sldId id="633" r:id="rId50"/>
    <p:sldId id="627" r:id="rId51"/>
    <p:sldId id="634" r:id="rId52"/>
    <p:sldId id="635" r:id="rId53"/>
    <p:sldId id="631" r:id="rId54"/>
    <p:sldId id="636" r:id="rId55"/>
    <p:sldId id="637" r:id="rId56"/>
    <p:sldId id="638" r:id="rId57"/>
    <p:sldId id="639" r:id="rId58"/>
    <p:sldId id="640" r:id="rId59"/>
    <p:sldId id="641" r:id="rId60"/>
    <p:sldId id="642" r:id="rId61"/>
    <p:sldId id="643" r:id="rId62"/>
    <p:sldId id="644" r:id="rId63"/>
    <p:sldId id="645" r:id="rId64"/>
    <p:sldId id="646" r:id="rId65"/>
    <p:sldId id="647" r:id="rId66"/>
    <p:sldId id="648" r:id="rId67"/>
    <p:sldId id="649" r:id="rId68"/>
    <p:sldId id="650" r:id="rId69"/>
    <p:sldId id="675" r:id="rId70"/>
    <p:sldId id="676" r:id="rId71"/>
    <p:sldId id="677" r:id="rId72"/>
    <p:sldId id="678" r:id="rId73"/>
    <p:sldId id="679" r:id="rId74"/>
    <p:sldId id="680" r:id="rId75"/>
    <p:sldId id="682" r:id="rId76"/>
    <p:sldId id="683" r:id="rId77"/>
    <p:sldId id="684" r:id="rId78"/>
    <p:sldId id="685" r:id="rId79"/>
    <p:sldId id="686" r:id="rId80"/>
    <p:sldId id="687" r:id="rId81"/>
    <p:sldId id="688" r:id="rId82"/>
    <p:sldId id="689" r:id="rId83"/>
    <p:sldId id="690" r:id="rId84"/>
    <p:sldId id="691" r:id="rId85"/>
    <p:sldId id="692" r:id="rId86"/>
    <p:sldId id="693" r:id="rId87"/>
    <p:sldId id="694" r:id="rId88"/>
    <p:sldId id="695" r:id="rId89"/>
    <p:sldId id="696" r:id="rId90"/>
    <p:sldId id="697" r:id="rId91"/>
    <p:sldId id="698" r:id="rId92"/>
    <p:sldId id="700" r:id="rId93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CC"/>
    <a:srgbClr val="003A93"/>
    <a:srgbClr val="C7371F"/>
    <a:srgbClr val="C91DB0"/>
    <a:srgbClr val="006633"/>
    <a:srgbClr val="003300"/>
    <a:srgbClr val="07C5D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2" autoAdjust="0"/>
    <p:restoredTop sz="92431" autoAdjust="0"/>
  </p:normalViewPr>
  <p:slideViewPr>
    <p:cSldViewPr>
      <p:cViewPr varScale="1">
        <p:scale>
          <a:sx n="85" d="100"/>
          <a:sy n="85" d="100"/>
        </p:scale>
        <p:origin x="13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97" Type="http://schemas.openxmlformats.org/officeDocument/2006/relationships/theme" Target="theme/theme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presProps" Target="pres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74.wmf"/><Relationship Id="rId7" Type="http://schemas.openxmlformats.org/officeDocument/2006/relationships/image" Target="../media/image78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4" Type="http://schemas.openxmlformats.org/officeDocument/2006/relationships/image" Target="../media/image92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89.wmf"/><Relationship Id="rId1" Type="http://schemas.openxmlformats.org/officeDocument/2006/relationships/image" Target="../media/image93.wmf"/><Relationship Id="rId4" Type="http://schemas.openxmlformats.org/officeDocument/2006/relationships/image" Target="../media/image95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7" Type="http://schemas.openxmlformats.org/officeDocument/2006/relationships/image" Target="../media/image102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6" Type="http://schemas.openxmlformats.org/officeDocument/2006/relationships/image" Target="../media/image101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6.wmf"/><Relationship Id="rId5" Type="http://schemas.openxmlformats.org/officeDocument/2006/relationships/image" Target="../media/image102.wmf"/><Relationship Id="rId4" Type="http://schemas.openxmlformats.org/officeDocument/2006/relationships/image" Target="../media/image10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7" Type="http://schemas.openxmlformats.org/officeDocument/2006/relationships/image" Target="../media/image110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Relationship Id="rId6" Type="http://schemas.openxmlformats.org/officeDocument/2006/relationships/image" Target="../media/image109.wmf"/><Relationship Id="rId5" Type="http://schemas.openxmlformats.org/officeDocument/2006/relationships/image" Target="../media/image108.wmf"/><Relationship Id="rId4" Type="http://schemas.openxmlformats.org/officeDocument/2006/relationships/image" Target="../media/image107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4" Type="http://schemas.openxmlformats.org/officeDocument/2006/relationships/image" Target="../media/image11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4" Type="http://schemas.openxmlformats.org/officeDocument/2006/relationships/image" Target="../media/image118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4" Type="http://schemas.openxmlformats.org/officeDocument/2006/relationships/image" Target="../media/image129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image" Target="../media/image132.wmf"/><Relationship Id="rId1" Type="http://schemas.openxmlformats.org/officeDocument/2006/relationships/image" Target="../media/image126.wmf"/><Relationship Id="rId5" Type="http://schemas.openxmlformats.org/officeDocument/2006/relationships/image" Target="../media/image135.wmf"/><Relationship Id="rId4" Type="http://schemas.openxmlformats.org/officeDocument/2006/relationships/image" Target="../media/image134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Relationship Id="rId5" Type="http://schemas.openxmlformats.org/officeDocument/2006/relationships/image" Target="../media/image147.wmf"/><Relationship Id="rId4" Type="http://schemas.openxmlformats.org/officeDocument/2006/relationships/image" Target="../media/image146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3" Type="http://schemas.openxmlformats.org/officeDocument/2006/relationships/image" Target="../media/image166.wmf"/><Relationship Id="rId7" Type="http://schemas.openxmlformats.org/officeDocument/2006/relationships/image" Target="../media/image170.wmf"/><Relationship Id="rId2" Type="http://schemas.openxmlformats.org/officeDocument/2006/relationships/image" Target="../media/image165.wmf"/><Relationship Id="rId1" Type="http://schemas.openxmlformats.org/officeDocument/2006/relationships/image" Target="../media/image164.wmf"/><Relationship Id="rId6" Type="http://schemas.openxmlformats.org/officeDocument/2006/relationships/image" Target="../media/image169.wmf"/><Relationship Id="rId5" Type="http://schemas.openxmlformats.org/officeDocument/2006/relationships/image" Target="../media/image168.wmf"/><Relationship Id="rId4" Type="http://schemas.openxmlformats.org/officeDocument/2006/relationships/image" Target="../media/image16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wmf"/><Relationship Id="rId2" Type="http://schemas.openxmlformats.org/officeDocument/2006/relationships/image" Target="../media/image176.wmf"/><Relationship Id="rId1" Type="http://schemas.openxmlformats.org/officeDocument/2006/relationships/image" Target="../media/image175.wmf"/><Relationship Id="rId5" Type="http://schemas.openxmlformats.org/officeDocument/2006/relationships/image" Target="../media/image179.wmf"/><Relationship Id="rId4" Type="http://schemas.openxmlformats.org/officeDocument/2006/relationships/image" Target="../media/image178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wmf"/><Relationship Id="rId1" Type="http://schemas.openxmlformats.org/officeDocument/2006/relationships/image" Target="../media/image180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wmf"/><Relationship Id="rId3" Type="http://schemas.openxmlformats.org/officeDocument/2006/relationships/image" Target="../media/image187.wmf"/><Relationship Id="rId7" Type="http://schemas.openxmlformats.org/officeDocument/2006/relationships/image" Target="../media/image191.wmf"/><Relationship Id="rId12" Type="http://schemas.openxmlformats.org/officeDocument/2006/relationships/image" Target="../media/image196.wmf"/><Relationship Id="rId2" Type="http://schemas.openxmlformats.org/officeDocument/2006/relationships/image" Target="../media/image186.wmf"/><Relationship Id="rId1" Type="http://schemas.openxmlformats.org/officeDocument/2006/relationships/image" Target="../media/image185.wmf"/><Relationship Id="rId6" Type="http://schemas.openxmlformats.org/officeDocument/2006/relationships/image" Target="../media/image190.wmf"/><Relationship Id="rId11" Type="http://schemas.openxmlformats.org/officeDocument/2006/relationships/image" Target="../media/image195.wmf"/><Relationship Id="rId5" Type="http://schemas.openxmlformats.org/officeDocument/2006/relationships/image" Target="../media/image189.wmf"/><Relationship Id="rId10" Type="http://schemas.openxmlformats.org/officeDocument/2006/relationships/image" Target="../media/image194.wmf"/><Relationship Id="rId4" Type="http://schemas.openxmlformats.org/officeDocument/2006/relationships/image" Target="../media/image188.wmf"/><Relationship Id="rId9" Type="http://schemas.openxmlformats.org/officeDocument/2006/relationships/image" Target="../media/image193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wmf"/><Relationship Id="rId1" Type="http://schemas.openxmlformats.org/officeDocument/2006/relationships/image" Target="../media/image201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wmf"/><Relationship Id="rId1" Type="http://schemas.openxmlformats.org/officeDocument/2006/relationships/image" Target="../media/image203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wmf"/><Relationship Id="rId2" Type="http://schemas.openxmlformats.org/officeDocument/2006/relationships/image" Target="../media/image206.wmf"/><Relationship Id="rId1" Type="http://schemas.openxmlformats.org/officeDocument/2006/relationships/image" Target="../media/image205.wmf"/><Relationship Id="rId5" Type="http://schemas.openxmlformats.org/officeDocument/2006/relationships/image" Target="../media/image209.wmf"/><Relationship Id="rId4" Type="http://schemas.openxmlformats.org/officeDocument/2006/relationships/image" Target="../media/image208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wmf"/><Relationship Id="rId2" Type="http://schemas.openxmlformats.org/officeDocument/2006/relationships/image" Target="../media/image210.wmf"/><Relationship Id="rId1" Type="http://schemas.openxmlformats.org/officeDocument/2006/relationships/image" Target="../media/image77.wmf"/><Relationship Id="rId4" Type="http://schemas.openxmlformats.org/officeDocument/2006/relationships/image" Target="../media/image212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wmf"/><Relationship Id="rId2" Type="http://schemas.openxmlformats.org/officeDocument/2006/relationships/image" Target="../media/image216.wmf"/><Relationship Id="rId1" Type="http://schemas.openxmlformats.org/officeDocument/2006/relationships/image" Target="../media/image215.wmf"/><Relationship Id="rId4" Type="http://schemas.openxmlformats.org/officeDocument/2006/relationships/image" Target="../media/image2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wmf"/><Relationship Id="rId2" Type="http://schemas.openxmlformats.org/officeDocument/2006/relationships/image" Target="../media/image223.wmf"/><Relationship Id="rId1" Type="http://schemas.openxmlformats.org/officeDocument/2006/relationships/image" Target="../media/image222.wmf"/><Relationship Id="rId5" Type="http://schemas.openxmlformats.org/officeDocument/2006/relationships/image" Target="../media/image226.wmf"/><Relationship Id="rId4" Type="http://schemas.openxmlformats.org/officeDocument/2006/relationships/image" Target="../media/image225.w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wmf"/><Relationship Id="rId1" Type="http://schemas.openxmlformats.org/officeDocument/2006/relationships/image" Target="../media/image231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wmf"/><Relationship Id="rId2" Type="http://schemas.openxmlformats.org/officeDocument/2006/relationships/image" Target="../media/image240.wmf"/><Relationship Id="rId1" Type="http://schemas.openxmlformats.org/officeDocument/2006/relationships/image" Target="../media/image239.wmf"/><Relationship Id="rId4" Type="http://schemas.openxmlformats.org/officeDocument/2006/relationships/image" Target="../media/image242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wmf"/><Relationship Id="rId2" Type="http://schemas.openxmlformats.org/officeDocument/2006/relationships/image" Target="../media/image240.wmf"/><Relationship Id="rId1" Type="http://schemas.openxmlformats.org/officeDocument/2006/relationships/image" Target="../media/image239.wmf"/><Relationship Id="rId4" Type="http://schemas.openxmlformats.org/officeDocument/2006/relationships/image" Target="../media/image242.wmf"/></Relationships>
</file>

<file path=ppt/drawings/_rels/vmlDrawing5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wmf"/><Relationship Id="rId3" Type="http://schemas.openxmlformats.org/officeDocument/2006/relationships/image" Target="../media/image248.wmf"/><Relationship Id="rId7" Type="http://schemas.openxmlformats.org/officeDocument/2006/relationships/image" Target="../media/image252.wmf"/><Relationship Id="rId2" Type="http://schemas.openxmlformats.org/officeDocument/2006/relationships/image" Target="../media/image247.wmf"/><Relationship Id="rId1" Type="http://schemas.openxmlformats.org/officeDocument/2006/relationships/image" Target="../media/image246.wmf"/><Relationship Id="rId6" Type="http://schemas.openxmlformats.org/officeDocument/2006/relationships/image" Target="../media/image251.emf"/><Relationship Id="rId5" Type="http://schemas.openxmlformats.org/officeDocument/2006/relationships/image" Target="../media/image250.wmf"/><Relationship Id="rId10" Type="http://schemas.openxmlformats.org/officeDocument/2006/relationships/image" Target="../media/image255.wmf"/><Relationship Id="rId4" Type="http://schemas.openxmlformats.org/officeDocument/2006/relationships/image" Target="../media/image249.wmf"/><Relationship Id="rId9" Type="http://schemas.openxmlformats.org/officeDocument/2006/relationships/image" Target="../media/image254.wmf"/></Relationships>
</file>

<file path=ppt/drawings/_rels/vmlDrawing5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wmf"/><Relationship Id="rId3" Type="http://schemas.openxmlformats.org/officeDocument/2006/relationships/image" Target="../media/image258.wmf"/><Relationship Id="rId7" Type="http://schemas.openxmlformats.org/officeDocument/2006/relationships/image" Target="../media/image262.wmf"/><Relationship Id="rId2" Type="http://schemas.openxmlformats.org/officeDocument/2006/relationships/image" Target="../media/image257.wmf"/><Relationship Id="rId1" Type="http://schemas.openxmlformats.org/officeDocument/2006/relationships/image" Target="../media/image256.wmf"/><Relationship Id="rId6" Type="http://schemas.openxmlformats.org/officeDocument/2006/relationships/image" Target="../media/image261.wmf"/><Relationship Id="rId5" Type="http://schemas.openxmlformats.org/officeDocument/2006/relationships/image" Target="../media/image260.wmf"/><Relationship Id="rId4" Type="http://schemas.openxmlformats.org/officeDocument/2006/relationships/image" Target="../media/image259.wmf"/><Relationship Id="rId9" Type="http://schemas.openxmlformats.org/officeDocument/2006/relationships/image" Target="../media/image264.wmf"/></Relationships>
</file>

<file path=ppt/drawings/_rels/vmlDrawing5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wmf"/><Relationship Id="rId3" Type="http://schemas.openxmlformats.org/officeDocument/2006/relationships/image" Target="../media/image267.wmf"/><Relationship Id="rId7" Type="http://schemas.openxmlformats.org/officeDocument/2006/relationships/image" Target="../media/image271.wmf"/><Relationship Id="rId2" Type="http://schemas.openxmlformats.org/officeDocument/2006/relationships/image" Target="../media/image266.wmf"/><Relationship Id="rId1" Type="http://schemas.openxmlformats.org/officeDocument/2006/relationships/image" Target="../media/image265.wmf"/><Relationship Id="rId6" Type="http://schemas.openxmlformats.org/officeDocument/2006/relationships/image" Target="../media/image270.wmf"/><Relationship Id="rId5" Type="http://schemas.openxmlformats.org/officeDocument/2006/relationships/image" Target="../media/image269.wmf"/><Relationship Id="rId4" Type="http://schemas.openxmlformats.org/officeDocument/2006/relationships/image" Target="../media/image268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wmf"/><Relationship Id="rId2" Type="http://schemas.openxmlformats.org/officeDocument/2006/relationships/image" Target="../media/image274.wmf"/><Relationship Id="rId1" Type="http://schemas.openxmlformats.org/officeDocument/2006/relationships/image" Target="../media/image27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4.wmf"/><Relationship Id="rId1" Type="http://schemas.openxmlformats.org/officeDocument/2006/relationships/image" Target="../media/image50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FB8294EB-4AD2-4D9D-880C-928B6C0D7C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8512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8294EB-4AD2-4D9D-880C-928B6C0D7CBB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40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8294EB-4AD2-4D9D-880C-928B6C0D7CBB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5981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8294EB-4AD2-4D9D-880C-928B6C0D7CBB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664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vie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3300D-99E4-4CA9-A3C1-222145D2D7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377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75205-BD8F-4C90-B44D-8775B2DD55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610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14E73F-BB1F-49AE-8259-51B55124DD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0965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vie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3300D-99E4-4CA9-A3C1-222145D2D77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974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FDFA2-4932-420E-AC17-1FF8AB182F3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058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2A4D71-D153-46DD-8D39-8723195FF55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50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8EC56-7A57-4F3A-B8FD-A330D20D45F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682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9F0B6-20BE-4C85-B505-D4B6174086F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549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64709-BB54-4F98-A178-51B6FF27163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3593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2C660-8375-4D1D-B085-E05AAD4B0D1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616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A6C831-7E01-4E7B-BCEF-B20B12DA0F5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31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FDFA2-4932-420E-AC17-1FF8AB182F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2118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50700-0B67-458B-A5FE-11E003BD76A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58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75205-BD8F-4C90-B44D-8775B2DD551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498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14E73F-BB1F-49AE-8259-51B55124DD0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9584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vie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3300D-99E4-4CA9-A3C1-222145D2D77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0333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FDFA2-4932-420E-AC17-1FF8AB182F3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8472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2A4D71-D153-46DD-8D39-8723195FF55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5112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8EC56-7A57-4F3A-B8FD-A330D20D45F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4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9F0B6-20BE-4C85-B505-D4B6174086F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0495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64709-BB54-4F98-A178-51B6FF27163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1957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2C660-8375-4D1D-B085-E05AAD4B0D1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25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2A4D71-D153-46DD-8D39-8723195FF5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04990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A6C831-7E01-4E7B-BCEF-B20B12DA0F5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2378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50700-0B67-458B-A5FE-11E003BD76A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0563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75205-BD8F-4C90-B44D-8775B2DD551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036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14E73F-BB1F-49AE-8259-51B55124DD0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4103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vie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3300D-99E4-4CA9-A3C1-222145D2D77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2532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FDFA2-4932-420E-AC17-1FF8AB182F3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4224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2A4D71-D153-46DD-8D39-8723195FF55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499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8EC56-7A57-4F3A-B8FD-A330D20D45F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142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9F0B6-20BE-4C85-B505-D4B6174086F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9644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64709-BB54-4F98-A178-51B6FF27163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634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8EC56-7A57-4F3A-B8FD-A330D20D45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2785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2C660-8375-4D1D-B085-E05AAD4B0D1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053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A6C831-7E01-4E7B-BCEF-B20B12DA0F5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935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50700-0B67-458B-A5FE-11E003BD76A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4858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75205-BD8F-4C90-B44D-8775B2DD551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4285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14E73F-BB1F-49AE-8259-51B55124DD0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0498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vie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3300D-99E4-4CA9-A3C1-222145D2D77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490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FDFA2-4932-420E-AC17-1FF8AB182F3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5193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2A4D71-D153-46DD-8D39-8723195FF55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5443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8EC56-7A57-4F3A-B8FD-A330D20D45F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4495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9F0B6-20BE-4C85-B505-D4B6174086F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512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9F0B6-20BE-4C85-B505-D4B6174086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0765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64709-BB54-4F98-A178-51B6FF27163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313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2C660-8375-4D1D-B085-E05AAD4B0D1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9765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A6C831-7E01-4E7B-BCEF-B20B12DA0F5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96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50700-0B67-458B-A5FE-11E003BD76A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5619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75205-BD8F-4C90-B44D-8775B2DD551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9673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14E73F-BB1F-49AE-8259-51B55124DD0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0657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vie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3300D-99E4-4CA9-A3C1-222145D2D77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831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FDFA2-4932-420E-AC17-1FF8AB182F3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4117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2A4D71-D153-46DD-8D39-8723195FF55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6522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8EC56-7A57-4F3A-B8FD-A330D20D45F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07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64709-BB54-4F98-A178-51B6FF2716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38955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9F0B6-20BE-4C85-B505-D4B6174086F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4941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64709-BB54-4F98-A178-51B6FF27163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2309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2C660-8375-4D1D-B085-E05AAD4B0D1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6252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A6C831-7E01-4E7B-BCEF-B20B12DA0F5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824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50700-0B67-458B-A5FE-11E003BD76A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0893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75205-BD8F-4C90-B44D-8775B2DD551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9542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14E73F-BB1F-49AE-8259-51B55124DD0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55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2C660-8375-4D1D-B085-E05AAD4B0D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743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A6C831-7E01-4E7B-BCEF-B20B12DA0F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545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50700-0B67-458B-A5FE-11E003BD76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7596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gi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gi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gi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gi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fld id="{8AF3D1D4-747A-45C5-81B5-045473336C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1" name="Picture 7" descr="view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62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klogo"/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0"/>
            <a:ext cx="14478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04" r:id="rId1"/>
    <p:sldLayoutId id="2147484394" r:id="rId2"/>
    <p:sldLayoutId id="2147484395" r:id="rId3"/>
    <p:sldLayoutId id="2147484396" r:id="rId4"/>
    <p:sldLayoutId id="2147484397" r:id="rId5"/>
    <p:sldLayoutId id="2147484398" r:id="rId6"/>
    <p:sldLayoutId id="2147484399" r:id="rId7"/>
    <p:sldLayoutId id="2147484400" r:id="rId8"/>
    <p:sldLayoutId id="2147484401" r:id="rId9"/>
    <p:sldLayoutId id="2147484402" r:id="rId10"/>
    <p:sldLayoutId id="214748440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05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5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50">
                <a:ea typeface="宋体" pitchFamily="2" charset="-122"/>
              </a:defRPr>
            </a:lvl1pPr>
          </a:lstStyle>
          <a:p>
            <a:pPr>
              <a:defRPr/>
            </a:pPr>
            <a:fld id="{8AF3D1D4-747A-45C5-81B5-045473336C59}" type="slidenum">
              <a:rPr lang="en-US" altLang="zh-CN">
                <a:solidFill>
                  <a:srgbClr val="000000"/>
                </a:solidFill>
                <a:latin typeface="Times New Roman"/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31" name="Picture 7" descr="view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62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klogo"/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0"/>
            <a:ext cx="14478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2655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6" r:id="rId1"/>
    <p:sldLayoutId id="2147484407" r:id="rId2"/>
    <p:sldLayoutId id="2147484408" r:id="rId3"/>
    <p:sldLayoutId id="2147484409" r:id="rId4"/>
    <p:sldLayoutId id="2147484410" r:id="rId5"/>
    <p:sldLayoutId id="2147484411" r:id="rId6"/>
    <p:sldLayoutId id="2147484412" r:id="rId7"/>
    <p:sldLayoutId id="2147484413" r:id="rId8"/>
    <p:sldLayoutId id="2147484414" r:id="rId9"/>
    <p:sldLayoutId id="2147484415" r:id="rId10"/>
    <p:sldLayoutId id="214748441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05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5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50">
                <a:ea typeface="宋体" pitchFamily="2" charset="-122"/>
              </a:defRPr>
            </a:lvl1pPr>
          </a:lstStyle>
          <a:p>
            <a:pPr>
              <a:defRPr/>
            </a:pPr>
            <a:fld id="{8AF3D1D4-747A-45C5-81B5-045473336C59}" type="slidenum">
              <a:rPr lang="en-US" altLang="zh-CN">
                <a:solidFill>
                  <a:srgbClr val="000000"/>
                </a:solidFill>
                <a:latin typeface="Times New Roman"/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31" name="Picture 7" descr="view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62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klogo"/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0"/>
            <a:ext cx="14478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43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8" r:id="rId1"/>
    <p:sldLayoutId id="2147484419" r:id="rId2"/>
    <p:sldLayoutId id="2147484420" r:id="rId3"/>
    <p:sldLayoutId id="2147484421" r:id="rId4"/>
    <p:sldLayoutId id="2147484422" r:id="rId5"/>
    <p:sldLayoutId id="2147484423" r:id="rId6"/>
    <p:sldLayoutId id="2147484424" r:id="rId7"/>
    <p:sldLayoutId id="2147484425" r:id="rId8"/>
    <p:sldLayoutId id="2147484426" r:id="rId9"/>
    <p:sldLayoutId id="2147484427" r:id="rId10"/>
    <p:sldLayoutId id="2147484428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05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5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50">
                <a:ea typeface="宋体" pitchFamily="2" charset="-122"/>
              </a:defRPr>
            </a:lvl1pPr>
          </a:lstStyle>
          <a:p>
            <a:pPr>
              <a:defRPr/>
            </a:pPr>
            <a:fld id="{8AF3D1D4-747A-45C5-81B5-045473336C59}" type="slidenum">
              <a:rPr lang="en-US" altLang="zh-CN">
                <a:solidFill>
                  <a:srgbClr val="000000"/>
                </a:solidFill>
                <a:latin typeface="Times New Roman"/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31" name="Picture 7" descr="view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62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klogo"/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0"/>
            <a:ext cx="14478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74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0" r:id="rId1"/>
    <p:sldLayoutId id="2147484431" r:id="rId2"/>
    <p:sldLayoutId id="2147484432" r:id="rId3"/>
    <p:sldLayoutId id="2147484433" r:id="rId4"/>
    <p:sldLayoutId id="2147484434" r:id="rId5"/>
    <p:sldLayoutId id="2147484435" r:id="rId6"/>
    <p:sldLayoutId id="2147484436" r:id="rId7"/>
    <p:sldLayoutId id="2147484437" r:id="rId8"/>
    <p:sldLayoutId id="2147484438" r:id="rId9"/>
    <p:sldLayoutId id="2147484439" r:id="rId10"/>
    <p:sldLayoutId id="214748444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05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5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50">
                <a:ea typeface="宋体" pitchFamily="2" charset="-122"/>
              </a:defRPr>
            </a:lvl1pPr>
          </a:lstStyle>
          <a:p>
            <a:pPr>
              <a:defRPr/>
            </a:pPr>
            <a:fld id="{8AF3D1D4-747A-45C5-81B5-045473336C59}" type="slidenum">
              <a:rPr lang="en-US" altLang="zh-CN">
                <a:solidFill>
                  <a:srgbClr val="000000"/>
                </a:solidFill>
                <a:latin typeface="Times New Roman"/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31" name="Picture 7" descr="view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62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klogo"/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0"/>
            <a:ext cx="14478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17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2" r:id="rId1"/>
    <p:sldLayoutId id="2147484443" r:id="rId2"/>
    <p:sldLayoutId id="2147484444" r:id="rId3"/>
    <p:sldLayoutId id="2147484445" r:id="rId4"/>
    <p:sldLayoutId id="2147484446" r:id="rId5"/>
    <p:sldLayoutId id="2147484447" r:id="rId6"/>
    <p:sldLayoutId id="2147484448" r:id="rId7"/>
    <p:sldLayoutId id="2147484449" r:id="rId8"/>
    <p:sldLayoutId id="2147484450" r:id="rId9"/>
    <p:sldLayoutId id="2147484451" r:id="rId10"/>
    <p:sldLayoutId id="214748445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05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5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50">
                <a:ea typeface="宋体" pitchFamily="2" charset="-122"/>
              </a:defRPr>
            </a:lvl1pPr>
          </a:lstStyle>
          <a:p>
            <a:pPr>
              <a:defRPr/>
            </a:pPr>
            <a:fld id="{8AF3D1D4-747A-45C5-81B5-045473336C59}" type="slidenum">
              <a:rPr lang="en-US" altLang="zh-CN">
                <a:solidFill>
                  <a:srgbClr val="000000"/>
                </a:solidFill>
                <a:latin typeface="Times New Roman"/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31" name="Picture 7" descr="view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62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klogo"/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0"/>
            <a:ext cx="14478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875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4" r:id="rId1"/>
    <p:sldLayoutId id="2147484455" r:id="rId2"/>
    <p:sldLayoutId id="2147484456" r:id="rId3"/>
    <p:sldLayoutId id="2147484457" r:id="rId4"/>
    <p:sldLayoutId id="2147484458" r:id="rId5"/>
    <p:sldLayoutId id="2147484459" r:id="rId6"/>
    <p:sldLayoutId id="2147484460" r:id="rId7"/>
    <p:sldLayoutId id="2147484461" r:id="rId8"/>
    <p:sldLayoutId id="2147484462" r:id="rId9"/>
    <p:sldLayoutId id="2147484463" r:id="rId10"/>
    <p:sldLayoutId id="214748446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9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0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36.tmp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image" Target="../media/image48.e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5.wmf"/><Relationship Id="rId11" Type="http://schemas.openxmlformats.org/officeDocument/2006/relationships/image" Target="../media/image47.emf"/><Relationship Id="rId5" Type="http://schemas.openxmlformats.org/officeDocument/2006/relationships/oleObject" Target="../embeddings/oleObject27.bin"/><Relationship Id="rId15" Type="http://schemas.openxmlformats.org/officeDocument/2006/relationships/image" Target="../media/image49.emf"/><Relationship Id="rId10" Type="http://schemas.openxmlformats.org/officeDocument/2006/relationships/oleObject" Target="../embeddings/oleObject30.bin"/><Relationship Id="rId4" Type="http://schemas.openxmlformats.org/officeDocument/2006/relationships/image" Target="../media/image44.wmf"/><Relationship Id="rId9" Type="http://schemas.openxmlformats.org/officeDocument/2006/relationships/oleObject" Target="../embeddings/oleObject29.bin"/><Relationship Id="rId14" Type="http://schemas.openxmlformats.org/officeDocument/2006/relationships/oleObject" Target="../embeddings/oleObject32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38.bin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5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51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53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tags" Target="../tags/tag38.xml"/><Relationship Id="rId26" Type="http://schemas.openxmlformats.org/officeDocument/2006/relationships/image" Target="../media/image54.png"/><Relationship Id="rId3" Type="http://schemas.openxmlformats.org/officeDocument/2006/relationships/tags" Target="../tags/tag23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tags" Target="../tags/tag37.xml"/><Relationship Id="rId25" Type="http://schemas.openxmlformats.org/officeDocument/2006/relationships/image" Target="../media/image53.png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tags" Target="../tags/tag40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tags" Target="../tags/tag27.xml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image" Target="../media/image500.png"/><Relationship Id="rId10" Type="http://schemas.openxmlformats.org/officeDocument/2006/relationships/tags" Target="../tags/tag30.xml"/><Relationship Id="rId19" Type="http://schemas.openxmlformats.org/officeDocument/2006/relationships/tags" Target="../tags/tag39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7" Type="http://schemas.openxmlformats.org/officeDocument/2006/relationships/image" Target="../media/image36.tm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55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57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oleObject" Target="../embeddings/oleObject44.bin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60.wmf"/><Relationship Id="rId9" Type="http://schemas.openxmlformats.org/officeDocument/2006/relationships/image" Target="../media/image62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tags" Target="../tags/tag57.xml"/><Relationship Id="rId26" Type="http://schemas.openxmlformats.org/officeDocument/2006/relationships/oleObject" Target="../embeddings/oleObject50.bin"/><Relationship Id="rId3" Type="http://schemas.openxmlformats.org/officeDocument/2006/relationships/tags" Target="../tags/tag42.xml"/><Relationship Id="rId21" Type="http://schemas.openxmlformats.org/officeDocument/2006/relationships/image" Target="../media/image64.wmf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tags" Target="../tags/tag56.xml"/><Relationship Id="rId25" Type="http://schemas.openxmlformats.org/officeDocument/2006/relationships/image" Target="../media/image66.wmf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20" Type="http://schemas.openxmlformats.org/officeDocument/2006/relationships/oleObject" Target="../embeddings/oleObject47.bin"/><Relationship Id="rId29" Type="http://schemas.openxmlformats.org/officeDocument/2006/relationships/oleObject" Target="../embeddings/oleObject52.bin"/><Relationship Id="rId1" Type="http://schemas.openxmlformats.org/officeDocument/2006/relationships/vmlDrawing" Target="../drawings/vmlDrawing13.v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oleObject" Target="../embeddings/oleObject49.bin"/><Relationship Id="rId32" Type="http://schemas.openxmlformats.org/officeDocument/2006/relationships/image" Target="../media/image36.tmp"/><Relationship Id="rId5" Type="http://schemas.openxmlformats.org/officeDocument/2006/relationships/tags" Target="../tags/tag44.xml"/><Relationship Id="rId15" Type="http://schemas.openxmlformats.org/officeDocument/2006/relationships/tags" Target="../tags/tag54.xml"/><Relationship Id="rId23" Type="http://schemas.openxmlformats.org/officeDocument/2006/relationships/image" Target="../media/image65.wmf"/><Relationship Id="rId28" Type="http://schemas.openxmlformats.org/officeDocument/2006/relationships/oleObject" Target="../embeddings/oleObject51.bin"/><Relationship Id="rId10" Type="http://schemas.openxmlformats.org/officeDocument/2006/relationships/tags" Target="../tags/tag49.xml"/><Relationship Id="rId19" Type="http://schemas.openxmlformats.org/officeDocument/2006/relationships/slideLayout" Target="../slideLayouts/slideLayout7.xml"/><Relationship Id="rId31" Type="http://schemas.openxmlformats.org/officeDocument/2006/relationships/image" Target="../media/image69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Relationship Id="rId22" Type="http://schemas.openxmlformats.org/officeDocument/2006/relationships/oleObject" Target="../embeddings/oleObject48.bin"/><Relationship Id="rId27" Type="http://schemas.openxmlformats.org/officeDocument/2006/relationships/image" Target="../media/image67.wmf"/><Relationship Id="rId30" Type="http://schemas.openxmlformats.org/officeDocument/2006/relationships/image" Target="../media/image68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70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60.bin"/><Relationship Id="rId18" Type="http://schemas.openxmlformats.org/officeDocument/2006/relationships/image" Target="../media/image79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76.wmf"/><Relationship Id="rId17" Type="http://schemas.openxmlformats.org/officeDocument/2006/relationships/oleObject" Target="../embeddings/oleObject6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8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3.wmf"/><Relationship Id="rId11" Type="http://schemas.openxmlformats.org/officeDocument/2006/relationships/oleObject" Target="../embeddings/oleObject59.bin"/><Relationship Id="rId5" Type="http://schemas.openxmlformats.org/officeDocument/2006/relationships/oleObject" Target="../embeddings/oleObject56.bin"/><Relationship Id="rId15" Type="http://schemas.openxmlformats.org/officeDocument/2006/relationships/oleObject" Target="../embeddings/oleObject61.bin"/><Relationship Id="rId10" Type="http://schemas.openxmlformats.org/officeDocument/2006/relationships/image" Target="../media/image75.wmf"/><Relationship Id="rId4" Type="http://schemas.openxmlformats.org/officeDocument/2006/relationships/image" Target="../media/image72.wmf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77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7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4.bin"/><Relationship Id="rId10" Type="http://schemas.openxmlformats.org/officeDocument/2006/relationships/image" Target="../media/image78.wmf"/><Relationship Id="rId4" Type="http://schemas.openxmlformats.org/officeDocument/2006/relationships/image" Target="../media/image80.wmf"/><Relationship Id="rId9" Type="http://schemas.openxmlformats.org/officeDocument/2006/relationships/oleObject" Target="../embeddings/oleObject66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82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tags" Target="../tags/tag74.xml"/><Relationship Id="rId26" Type="http://schemas.openxmlformats.org/officeDocument/2006/relationships/image" Target="../media/image86.wmf"/><Relationship Id="rId3" Type="http://schemas.openxmlformats.org/officeDocument/2006/relationships/tags" Target="../tags/tag59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oleObject" Target="../embeddings/oleObject72.bin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tags" Target="../tags/tag76.xml"/><Relationship Id="rId1" Type="http://schemas.openxmlformats.org/officeDocument/2006/relationships/vmlDrawing" Target="../drawings/vmlDrawing18.v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85.wmf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oleObject" Target="../embeddings/oleObject71.bin"/><Relationship Id="rId10" Type="http://schemas.openxmlformats.org/officeDocument/2006/relationships/tags" Target="../tags/tag66.xml"/><Relationship Id="rId19" Type="http://schemas.openxmlformats.org/officeDocument/2006/relationships/tags" Target="../tags/tag75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84.png"/><Relationship Id="rId27" Type="http://schemas.openxmlformats.org/officeDocument/2006/relationships/image" Target="../media/image36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85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87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9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0.wmf"/><Relationship Id="rId11" Type="http://schemas.openxmlformats.org/officeDocument/2006/relationships/oleObject" Target="../embeddings/oleObject82.bin"/><Relationship Id="rId5" Type="http://schemas.openxmlformats.org/officeDocument/2006/relationships/oleObject" Target="../embeddings/oleObject78.bin"/><Relationship Id="rId10" Type="http://schemas.openxmlformats.org/officeDocument/2006/relationships/oleObject" Target="../embeddings/oleObject81.bin"/><Relationship Id="rId4" Type="http://schemas.openxmlformats.org/officeDocument/2006/relationships/image" Target="../media/image89.wmf"/><Relationship Id="rId9" Type="http://schemas.openxmlformats.org/officeDocument/2006/relationships/image" Target="../media/image91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95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86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tags" Target="../tags/tag88.xml"/><Relationship Id="rId18" Type="http://schemas.openxmlformats.org/officeDocument/2006/relationships/tags" Target="../tags/tag93.xml"/><Relationship Id="rId26" Type="http://schemas.openxmlformats.org/officeDocument/2006/relationships/oleObject" Target="../embeddings/oleObject88.bin"/><Relationship Id="rId3" Type="http://schemas.openxmlformats.org/officeDocument/2006/relationships/tags" Target="../tags/tag78.xml"/><Relationship Id="rId21" Type="http://schemas.openxmlformats.org/officeDocument/2006/relationships/tags" Target="../tags/tag96.xml"/><Relationship Id="rId34" Type="http://schemas.openxmlformats.org/officeDocument/2006/relationships/oleObject" Target="../embeddings/oleObject92.bin"/><Relationship Id="rId7" Type="http://schemas.openxmlformats.org/officeDocument/2006/relationships/tags" Target="../tags/tag82.xml"/><Relationship Id="rId12" Type="http://schemas.openxmlformats.org/officeDocument/2006/relationships/tags" Target="../tags/tag87.xml"/><Relationship Id="rId17" Type="http://schemas.openxmlformats.org/officeDocument/2006/relationships/tags" Target="../tags/tag92.xml"/><Relationship Id="rId25" Type="http://schemas.openxmlformats.org/officeDocument/2006/relationships/image" Target="../media/image103.jpg"/><Relationship Id="rId33" Type="http://schemas.openxmlformats.org/officeDocument/2006/relationships/image" Target="../media/image100.wmf"/><Relationship Id="rId38" Type="http://schemas.openxmlformats.org/officeDocument/2006/relationships/image" Target="../media/image36.tmp"/><Relationship Id="rId2" Type="http://schemas.openxmlformats.org/officeDocument/2006/relationships/tags" Target="../tags/tag77.xml"/><Relationship Id="rId16" Type="http://schemas.openxmlformats.org/officeDocument/2006/relationships/tags" Target="../tags/tag91.xml"/><Relationship Id="rId20" Type="http://schemas.openxmlformats.org/officeDocument/2006/relationships/tags" Target="../tags/tag95.xml"/><Relationship Id="rId29" Type="http://schemas.openxmlformats.org/officeDocument/2006/relationships/image" Target="../media/image98.wmf"/><Relationship Id="rId1" Type="http://schemas.openxmlformats.org/officeDocument/2006/relationships/vmlDrawing" Target="../drawings/vmlDrawing23.vml"/><Relationship Id="rId6" Type="http://schemas.openxmlformats.org/officeDocument/2006/relationships/tags" Target="../tags/tag81.xml"/><Relationship Id="rId11" Type="http://schemas.openxmlformats.org/officeDocument/2006/relationships/tags" Target="../tags/tag86.xml"/><Relationship Id="rId24" Type="http://schemas.openxmlformats.org/officeDocument/2006/relationships/image" Target="../media/image96.wmf"/><Relationship Id="rId32" Type="http://schemas.openxmlformats.org/officeDocument/2006/relationships/oleObject" Target="../embeddings/oleObject91.bin"/><Relationship Id="rId37" Type="http://schemas.openxmlformats.org/officeDocument/2006/relationships/image" Target="../media/image102.wmf"/><Relationship Id="rId5" Type="http://schemas.openxmlformats.org/officeDocument/2006/relationships/tags" Target="../tags/tag80.xml"/><Relationship Id="rId15" Type="http://schemas.openxmlformats.org/officeDocument/2006/relationships/tags" Target="../tags/tag90.xml"/><Relationship Id="rId23" Type="http://schemas.openxmlformats.org/officeDocument/2006/relationships/oleObject" Target="../embeddings/oleObject87.bin"/><Relationship Id="rId28" Type="http://schemas.openxmlformats.org/officeDocument/2006/relationships/oleObject" Target="../embeddings/oleObject89.bin"/><Relationship Id="rId36" Type="http://schemas.openxmlformats.org/officeDocument/2006/relationships/oleObject" Target="../embeddings/oleObject93.bin"/><Relationship Id="rId10" Type="http://schemas.openxmlformats.org/officeDocument/2006/relationships/tags" Target="../tags/tag85.xml"/><Relationship Id="rId19" Type="http://schemas.openxmlformats.org/officeDocument/2006/relationships/tags" Target="../tags/tag94.xml"/><Relationship Id="rId31" Type="http://schemas.openxmlformats.org/officeDocument/2006/relationships/image" Target="../media/image99.wmf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tags" Target="../tags/tag89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97.wmf"/><Relationship Id="rId30" Type="http://schemas.openxmlformats.org/officeDocument/2006/relationships/oleObject" Target="../embeddings/oleObject90.bin"/><Relationship Id="rId35" Type="http://schemas.openxmlformats.org/officeDocument/2006/relationships/image" Target="../media/image101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13" Type="http://schemas.openxmlformats.org/officeDocument/2006/relationships/image" Target="../media/image102.w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9.wmf"/><Relationship Id="rId12" Type="http://schemas.openxmlformats.org/officeDocument/2006/relationships/oleObject" Target="../embeddings/oleObject98.bin"/><Relationship Id="rId2" Type="http://schemas.openxmlformats.org/officeDocument/2006/relationships/tags" Target="../tags/tag9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101.wmf"/><Relationship Id="rId5" Type="http://schemas.openxmlformats.org/officeDocument/2006/relationships/image" Target="../media/image96.wmf"/><Relationship Id="rId10" Type="http://schemas.openxmlformats.org/officeDocument/2006/relationships/oleObject" Target="../embeddings/oleObject97.bin"/><Relationship Id="rId4" Type="http://schemas.openxmlformats.org/officeDocument/2006/relationships/oleObject" Target="../embeddings/oleObject94.bin"/><Relationship Id="rId9" Type="http://schemas.openxmlformats.org/officeDocument/2006/relationships/image" Target="../media/image100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tags" Target="../tags/tag109.xml"/><Relationship Id="rId18" Type="http://schemas.openxmlformats.org/officeDocument/2006/relationships/tags" Target="../tags/tag114.xml"/><Relationship Id="rId26" Type="http://schemas.openxmlformats.org/officeDocument/2006/relationships/slideLayout" Target="../slideLayouts/slideLayout7.xml"/><Relationship Id="rId39" Type="http://schemas.openxmlformats.org/officeDocument/2006/relationships/oleObject" Target="../embeddings/oleObject104.bin"/><Relationship Id="rId3" Type="http://schemas.openxmlformats.org/officeDocument/2006/relationships/tags" Target="../tags/tag99.xml"/><Relationship Id="rId21" Type="http://schemas.openxmlformats.org/officeDocument/2006/relationships/tags" Target="../tags/tag117.xml"/><Relationship Id="rId34" Type="http://schemas.openxmlformats.org/officeDocument/2006/relationships/image" Target="../media/image106.wmf"/><Relationship Id="rId42" Type="http://schemas.openxmlformats.org/officeDocument/2006/relationships/image" Target="../media/image110.wmf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17" Type="http://schemas.openxmlformats.org/officeDocument/2006/relationships/tags" Target="../tags/tag113.xml"/><Relationship Id="rId25" Type="http://schemas.openxmlformats.org/officeDocument/2006/relationships/tags" Target="../tags/tag121.xml"/><Relationship Id="rId33" Type="http://schemas.openxmlformats.org/officeDocument/2006/relationships/oleObject" Target="../embeddings/oleObject101.bin"/><Relationship Id="rId38" Type="http://schemas.openxmlformats.org/officeDocument/2006/relationships/image" Target="../media/image108.wmf"/><Relationship Id="rId2" Type="http://schemas.openxmlformats.org/officeDocument/2006/relationships/tags" Target="../tags/tag98.xml"/><Relationship Id="rId16" Type="http://schemas.openxmlformats.org/officeDocument/2006/relationships/tags" Target="../tags/tag112.xml"/><Relationship Id="rId20" Type="http://schemas.openxmlformats.org/officeDocument/2006/relationships/tags" Target="../tags/tag116.xml"/><Relationship Id="rId29" Type="http://schemas.openxmlformats.org/officeDocument/2006/relationships/image" Target="../media/image104.wmf"/><Relationship Id="rId41" Type="http://schemas.openxmlformats.org/officeDocument/2006/relationships/oleObject" Target="../embeddings/oleObject105.bin"/><Relationship Id="rId1" Type="http://schemas.openxmlformats.org/officeDocument/2006/relationships/vmlDrawing" Target="../drawings/vmlDrawing25.v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24" Type="http://schemas.openxmlformats.org/officeDocument/2006/relationships/tags" Target="../tags/tag120.xml"/><Relationship Id="rId32" Type="http://schemas.openxmlformats.org/officeDocument/2006/relationships/image" Target="../media/image105.wmf"/><Relationship Id="rId37" Type="http://schemas.openxmlformats.org/officeDocument/2006/relationships/oleObject" Target="../embeddings/oleObject103.bin"/><Relationship Id="rId40" Type="http://schemas.openxmlformats.org/officeDocument/2006/relationships/image" Target="../media/image109.wmf"/><Relationship Id="rId5" Type="http://schemas.openxmlformats.org/officeDocument/2006/relationships/tags" Target="../tags/tag101.xml"/><Relationship Id="rId15" Type="http://schemas.openxmlformats.org/officeDocument/2006/relationships/tags" Target="../tags/tag111.xml"/><Relationship Id="rId23" Type="http://schemas.openxmlformats.org/officeDocument/2006/relationships/tags" Target="../tags/tag119.xml"/><Relationship Id="rId28" Type="http://schemas.openxmlformats.org/officeDocument/2006/relationships/oleObject" Target="../embeddings/oleObject99.bin"/><Relationship Id="rId36" Type="http://schemas.openxmlformats.org/officeDocument/2006/relationships/image" Target="../media/image107.wmf"/><Relationship Id="rId10" Type="http://schemas.openxmlformats.org/officeDocument/2006/relationships/tags" Target="../tags/tag106.xml"/><Relationship Id="rId19" Type="http://schemas.openxmlformats.org/officeDocument/2006/relationships/tags" Target="../tags/tag115.xml"/><Relationship Id="rId31" Type="http://schemas.openxmlformats.org/officeDocument/2006/relationships/oleObject" Target="../embeddings/oleObject100.bin"/><Relationship Id="rId44" Type="http://schemas.openxmlformats.org/officeDocument/2006/relationships/image" Target="../media/image36.tmp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tags" Target="../tags/tag110.xml"/><Relationship Id="rId22" Type="http://schemas.openxmlformats.org/officeDocument/2006/relationships/tags" Target="../tags/tag118.xml"/><Relationship Id="rId27" Type="http://schemas.openxmlformats.org/officeDocument/2006/relationships/notesSlide" Target="../notesSlides/notesSlide2.xml"/><Relationship Id="rId30" Type="http://schemas.openxmlformats.org/officeDocument/2006/relationships/image" Target="../media/image111.png"/><Relationship Id="rId35" Type="http://schemas.openxmlformats.org/officeDocument/2006/relationships/oleObject" Target="../embeddings/oleObject102.bin"/><Relationship Id="rId43" Type="http://schemas.openxmlformats.org/officeDocument/2006/relationships/image" Target="../media/image112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oleObject" Target="../embeddings/oleObject106.bin"/><Relationship Id="rId7" Type="http://schemas.openxmlformats.org/officeDocument/2006/relationships/oleObject" Target="../embeddings/oleObject108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113.wmf"/><Relationship Id="rId4" Type="http://schemas.openxmlformats.org/officeDocument/2006/relationships/image" Target="../media/image105.wmf"/><Relationship Id="rId9" Type="http://schemas.openxmlformats.org/officeDocument/2006/relationships/oleObject" Target="../embeddings/oleObject109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112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108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114.bin"/><Relationship Id="rId10" Type="http://schemas.openxmlformats.org/officeDocument/2006/relationships/image" Target="../media/image118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116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25.jpg"/><Relationship Id="rId18" Type="http://schemas.openxmlformats.org/officeDocument/2006/relationships/oleObject" Target="../embeddings/oleObject121.bin"/><Relationship Id="rId3" Type="http://schemas.openxmlformats.org/officeDocument/2006/relationships/image" Target="../media/image15.png"/><Relationship Id="rId7" Type="http://schemas.openxmlformats.org/officeDocument/2006/relationships/image" Target="../media/image170.png"/><Relationship Id="rId12" Type="http://schemas.openxmlformats.org/officeDocument/2006/relationships/image" Target="../media/image20.png"/><Relationship Id="rId17" Type="http://schemas.openxmlformats.org/officeDocument/2006/relationships/image" Target="../media/image12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20.bin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20.wmf"/><Relationship Id="rId11" Type="http://schemas.openxmlformats.org/officeDocument/2006/relationships/image" Target="../media/image19.png"/><Relationship Id="rId5" Type="http://schemas.openxmlformats.org/officeDocument/2006/relationships/oleObject" Target="../embeddings/oleObject117.bin"/><Relationship Id="rId15" Type="http://schemas.openxmlformats.org/officeDocument/2006/relationships/image" Target="../media/image122.wmf"/><Relationship Id="rId10" Type="http://schemas.openxmlformats.org/officeDocument/2006/relationships/image" Target="../media/image121.wmf"/><Relationship Id="rId19" Type="http://schemas.openxmlformats.org/officeDocument/2006/relationships/image" Target="../media/image124.wmf"/><Relationship Id="rId4" Type="http://schemas.openxmlformats.org/officeDocument/2006/relationships/image" Target="../media/image16.png"/><Relationship Id="rId9" Type="http://schemas.openxmlformats.org/officeDocument/2006/relationships/oleObject" Target="../embeddings/oleObject118.bin"/><Relationship Id="rId14" Type="http://schemas.openxmlformats.org/officeDocument/2006/relationships/oleObject" Target="../embeddings/oleObject119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oleObject" Target="../embeddings/oleObject122.bin"/><Relationship Id="rId7" Type="http://schemas.openxmlformats.org/officeDocument/2006/relationships/oleObject" Target="../embeddings/oleObject1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27.wmf"/><Relationship Id="rId5" Type="http://schemas.openxmlformats.org/officeDocument/2006/relationships/oleObject" Target="../embeddings/oleObject123.bin"/><Relationship Id="rId10" Type="http://schemas.openxmlformats.org/officeDocument/2006/relationships/image" Target="../media/image129.wmf"/><Relationship Id="rId4" Type="http://schemas.openxmlformats.org/officeDocument/2006/relationships/image" Target="../media/image126.wmf"/><Relationship Id="rId9" Type="http://schemas.openxmlformats.org/officeDocument/2006/relationships/oleObject" Target="../embeddings/oleObject125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127.bin"/><Relationship Id="rId4" Type="http://schemas.openxmlformats.org/officeDocument/2006/relationships/image" Target="../media/image130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13" Type="http://schemas.openxmlformats.org/officeDocument/2006/relationships/image" Target="../media/image135.wmf"/><Relationship Id="rId3" Type="http://schemas.openxmlformats.org/officeDocument/2006/relationships/oleObject" Target="../embeddings/oleObject128.bin"/><Relationship Id="rId7" Type="http://schemas.openxmlformats.org/officeDocument/2006/relationships/oleObject" Target="../embeddings/oleObject130.bin"/><Relationship Id="rId12" Type="http://schemas.openxmlformats.org/officeDocument/2006/relationships/oleObject" Target="../embeddings/oleObject1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32.wmf"/><Relationship Id="rId11" Type="http://schemas.openxmlformats.org/officeDocument/2006/relationships/image" Target="../media/image134.wmf"/><Relationship Id="rId5" Type="http://schemas.openxmlformats.org/officeDocument/2006/relationships/oleObject" Target="../embeddings/oleObject129.bin"/><Relationship Id="rId10" Type="http://schemas.openxmlformats.org/officeDocument/2006/relationships/oleObject" Target="../embeddings/oleObject131.bin"/><Relationship Id="rId4" Type="http://schemas.openxmlformats.org/officeDocument/2006/relationships/image" Target="../media/image126.wmf"/><Relationship Id="rId9" Type="http://schemas.openxmlformats.org/officeDocument/2006/relationships/image" Target="../media/image136.png"/><Relationship Id="rId14" Type="http://schemas.openxmlformats.org/officeDocument/2006/relationships/image" Target="../media/image125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35.png"/><Relationship Id="rId7" Type="http://schemas.openxmlformats.org/officeDocument/2006/relationships/image" Target="../media/image13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34.bin"/><Relationship Id="rId5" Type="http://schemas.openxmlformats.org/officeDocument/2006/relationships/image" Target="../media/image137.wmf"/><Relationship Id="rId4" Type="http://schemas.openxmlformats.org/officeDocument/2006/relationships/oleObject" Target="../embeddings/oleObject133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oleObject" Target="../embeddings/oleObject135.bin"/><Relationship Id="rId7" Type="http://schemas.openxmlformats.org/officeDocument/2006/relationships/oleObject" Target="../embeddings/oleObject1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136.bin"/><Relationship Id="rId4" Type="http://schemas.openxmlformats.org/officeDocument/2006/relationships/image" Target="../media/image140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13" Type="http://schemas.openxmlformats.org/officeDocument/2006/relationships/tags" Target="../tags/tag133.xml"/><Relationship Id="rId18" Type="http://schemas.openxmlformats.org/officeDocument/2006/relationships/tags" Target="../tags/tag138.xml"/><Relationship Id="rId26" Type="http://schemas.openxmlformats.org/officeDocument/2006/relationships/oleObject" Target="../embeddings/oleObject140.bin"/><Relationship Id="rId3" Type="http://schemas.openxmlformats.org/officeDocument/2006/relationships/tags" Target="../tags/tag123.xml"/><Relationship Id="rId21" Type="http://schemas.openxmlformats.org/officeDocument/2006/relationships/slideLayout" Target="../slideLayouts/slideLayout7.xml"/><Relationship Id="rId34" Type="http://schemas.openxmlformats.org/officeDocument/2006/relationships/image" Target="../media/image36.tmp"/><Relationship Id="rId7" Type="http://schemas.openxmlformats.org/officeDocument/2006/relationships/tags" Target="../tags/tag127.xml"/><Relationship Id="rId12" Type="http://schemas.openxmlformats.org/officeDocument/2006/relationships/tags" Target="../tags/tag132.xml"/><Relationship Id="rId17" Type="http://schemas.openxmlformats.org/officeDocument/2006/relationships/tags" Target="../tags/tag137.xml"/><Relationship Id="rId25" Type="http://schemas.openxmlformats.org/officeDocument/2006/relationships/image" Target="../media/image144.wmf"/><Relationship Id="rId33" Type="http://schemas.openxmlformats.org/officeDocument/2006/relationships/image" Target="../media/image149.jpg"/><Relationship Id="rId2" Type="http://schemas.openxmlformats.org/officeDocument/2006/relationships/tags" Target="../tags/tag122.xml"/><Relationship Id="rId16" Type="http://schemas.openxmlformats.org/officeDocument/2006/relationships/tags" Target="../tags/tag136.xml"/><Relationship Id="rId20" Type="http://schemas.openxmlformats.org/officeDocument/2006/relationships/tags" Target="../tags/tag140.xml"/><Relationship Id="rId29" Type="http://schemas.openxmlformats.org/officeDocument/2006/relationships/image" Target="../media/image146.wmf"/><Relationship Id="rId1" Type="http://schemas.openxmlformats.org/officeDocument/2006/relationships/vmlDrawing" Target="../drawings/vmlDrawing35.vml"/><Relationship Id="rId6" Type="http://schemas.openxmlformats.org/officeDocument/2006/relationships/tags" Target="../tags/tag126.xml"/><Relationship Id="rId11" Type="http://schemas.openxmlformats.org/officeDocument/2006/relationships/tags" Target="../tags/tag131.xml"/><Relationship Id="rId24" Type="http://schemas.openxmlformats.org/officeDocument/2006/relationships/oleObject" Target="../embeddings/oleObject139.bin"/><Relationship Id="rId32" Type="http://schemas.openxmlformats.org/officeDocument/2006/relationships/image" Target="../media/image148.jpg"/><Relationship Id="rId5" Type="http://schemas.openxmlformats.org/officeDocument/2006/relationships/tags" Target="../tags/tag125.xml"/><Relationship Id="rId15" Type="http://schemas.openxmlformats.org/officeDocument/2006/relationships/tags" Target="../tags/tag135.xml"/><Relationship Id="rId23" Type="http://schemas.openxmlformats.org/officeDocument/2006/relationships/image" Target="../media/image143.wmf"/><Relationship Id="rId28" Type="http://schemas.openxmlformats.org/officeDocument/2006/relationships/oleObject" Target="../embeddings/oleObject141.bin"/><Relationship Id="rId10" Type="http://schemas.openxmlformats.org/officeDocument/2006/relationships/tags" Target="../tags/tag130.xml"/><Relationship Id="rId19" Type="http://schemas.openxmlformats.org/officeDocument/2006/relationships/tags" Target="../tags/tag139.xml"/><Relationship Id="rId31" Type="http://schemas.openxmlformats.org/officeDocument/2006/relationships/image" Target="../media/image147.wmf"/><Relationship Id="rId4" Type="http://schemas.openxmlformats.org/officeDocument/2006/relationships/tags" Target="../tags/tag124.xml"/><Relationship Id="rId9" Type="http://schemas.openxmlformats.org/officeDocument/2006/relationships/tags" Target="../tags/tag129.xml"/><Relationship Id="rId14" Type="http://schemas.openxmlformats.org/officeDocument/2006/relationships/tags" Target="../tags/tag134.xml"/><Relationship Id="rId22" Type="http://schemas.openxmlformats.org/officeDocument/2006/relationships/oleObject" Target="../embeddings/oleObject138.bin"/><Relationship Id="rId27" Type="http://schemas.openxmlformats.org/officeDocument/2006/relationships/image" Target="../media/image145.wmf"/><Relationship Id="rId30" Type="http://schemas.openxmlformats.org/officeDocument/2006/relationships/oleObject" Target="../embeddings/oleObject142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oleObject" Target="../embeddings/oleObject143.bin"/><Relationship Id="rId7" Type="http://schemas.openxmlformats.org/officeDocument/2006/relationships/oleObject" Target="../embeddings/oleObject1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46.wmf"/><Relationship Id="rId5" Type="http://schemas.openxmlformats.org/officeDocument/2006/relationships/oleObject" Target="../embeddings/oleObject144.bin"/><Relationship Id="rId4" Type="http://schemas.openxmlformats.org/officeDocument/2006/relationships/image" Target="../media/image145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3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46.bin"/><Relationship Id="rId5" Type="http://schemas.openxmlformats.org/officeDocument/2006/relationships/image" Target="../media/image155.wmf"/><Relationship Id="rId4" Type="http://schemas.openxmlformats.org/officeDocument/2006/relationships/image" Target="../media/image154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w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7" Type="http://schemas.openxmlformats.org/officeDocument/2006/relationships/image" Target="../media/image15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57.wmf"/><Relationship Id="rId5" Type="http://schemas.openxmlformats.org/officeDocument/2006/relationships/oleObject" Target="../embeddings/oleObject147.bin"/><Relationship Id="rId4" Type="http://schemas.openxmlformats.org/officeDocument/2006/relationships/image" Target="../media/image158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62.jp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13" Type="http://schemas.openxmlformats.org/officeDocument/2006/relationships/oleObject" Target="../embeddings/oleObject153.bin"/><Relationship Id="rId18" Type="http://schemas.openxmlformats.org/officeDocument/2006/relationships/oleObject" Target="../embeddings/oleObject154.bin"/><Relationship Id="rId3" Type="http://schemas.openxmlformats.org/officeDocument/2006/relationships/oleObject" Target="../embeddings/oleObject148.bin"/><Relationship Id="rId21" Type="http://schemas.openxmlformats.org/officeDocument/2006/relationships/image" Target="../media/image171.wmf"/><Relationship Id="rId7" Type="http://schemas.openxmlformats.org/officeDocument/2006/relationships/oleObject" Target="../embeddings/oleObject150.bin"/><Relationship Id="rId12" Type="http://schemas.openxmlformats.org/officeDocument/2006/relationships/image" Target="../media/image168.wmf"/><Relationship Id="rId17" Type="http://schemas.openxmlformats.org/officeDocument/2006/relationships/image" Target="../media/image174.png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173.png"/><Relationship Id="rId20" Type="http://schemas.openxmlformats.org/officeDocument/2006/relationships/oleObject" Target="../embeddings/oleObject155.bin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65.wmf"/><Relationship Id="rId11" Type="http://schemas.openxmlformats.org/officeDocument/2006/relationships/oleObject" Target="../embeddings/oleObject152.bin"/><Relationship Id="rId5" Type="http://schemas.openxmlformats.org/officeDocument/2006/relationships/oleObject" Target="../embeddings/oleObject149.bin"/><Relationship Id="rId15" Type="http://schemas.openxmlformats.org/officeDocument/2006/relationships/image" Target="../media/image172.jpg"/><Relationship Id="rId10" Type="http://schemas.openxmlformats.org/officeDocument/2006/relationships/image" Target="../media/image167.wmf"/><Relationship Id="rId19" Type="http://schemas.openxmlformats.org/officeDocument/2006/relationships/image" Target="../media/image170.wmf"/><Relationship Id="rId4" Type="http://schemas.openxmlformats.org/officeDocument/2006/relationships/image" Target="../media/image164.wmf"/><Relationship Id="rId9" Type="http://schemas.openxmlformats.org/officeDocument/2006/relationships/oleObject" Target="../embeddings/oleObject151.bin"/><Relationship Id="rId14" Type="http://schemas.openxmlformats.org/officeDocument/2006/relationships/image" Target="../media/image169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wmf"/><Relationship Id="rId3" Type="http://schemas.openxmlformats.org/officeDocument/2006/relationships/oleObject" Target="../embeddings/oleObject156.bin"/><Relationship Id="rId7" Type="http://schemas.openxmlformats.org/officeDocument/2006/relationships/oleObject" Target="../embeddings/oleObject158.bin"/><Relationship Id="rId12" Type="http://schemas.openxmlformats.org/officeDocument/2006/relationships/image" Target="../media/image179.wmf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76.wmf"/><Relationship Id="rId11" Type="http://schemas.openxmlformats.org/officeDocument/2006/relationships/oleObject" Target="../embeddings/oleObject160.bin"/><Relationship Id="rId5" Type="http://schemas.openxmlformats.org/officeDocument/2006/relationships/oleObject" Target="../embeddings/oleObject157.bin"/><Relationship Id="rId10" Type="http://schemas.openxmlformats.org/officeDocument/2006/relationships/image" Target="../media/image178.wmf"/><Relationship Id="rId4" Type="http://schemas.openxmlformats.org/officeDocument/2006/relationships/image" Target="../media/image175.wmf"/><Relationship Id="rId9" Type="http://schemas.openxmlformats.org/officeDocument/2006/relationships/oleObject" Target="../embeddings/oleObject159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1.bin"/><Relationship Id="rId7" Type="http://schemas.openxmlformats.org/officeDocument/2006/relationships/image" Target="../media/image182.png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81.wmf"/><Relationship Id="rId5" Type="http://schemas.openxmlformats.org/officeDocument/2006/relationships/oleObject" Target="../embeddings/oleObject162.bin"/><Relationship Id="rId4" Type="http://schemas.openxmlformats.org/officeDocument/2006/relationships/image" Target="../media/image180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5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tags" Target="../tags/tag152.xml"/><Relationship Id="rId18" Type="http://schemas.openxmlformats.org/officeDocument/2006/relationships/oleObject" Target="../embeddings/oleObject163.bin"/><Relationship Id="rId26" Type="http://schemas.openxmlformats.org/officeDocument/2006/relationships/oleObject" Target="../embeddings/oleObject167.bin"/><Relationship Id="rId39" Type="http://schemas.openxmlformats.org/officeDocument/2006/relationships/image" Target="../media/image195.wmf"/><Relationship Id="rId3" Type="http://schemas.openxmlformats.org/officeDocument/2006/relationships/tags" Target="../tags/tag142.xml"/><Relationship Id="rId21" Type="http://schemas.openxmlformats.org/officeDocument/2006/relationships/image" Target="../media/image186.wmf"/><Relationship Id="rId34" Type="http://schemas.openxmlformats.org/officeDocument/2006/relationships/oleObject" Target="../embeddings/oleObject171.bin"/><Relationship Id="rId42" Type="http://schemas.openxmlformats.org/officeDocument/2006/relationships/image" Target="../media/image36.tmp"/><Relationship Id="rId7" Type="http://schemas.openxmlformats.org/officeDocument/2006/relationships/tags" Target="../tags/tag146.xml"/><Relationship Id="rId12" Type="http://schemas.openxmlformats.org/officeDocument/2006/relationships/tags" Target="../tags/tag151.xml"/><Relationship Id="rId17" Type="http://schemas.openxmlformats.org/officeDocument/2006/relationships/slideLayout" Target="../slideLayouts/slideLayout51.xml"/><Relationship Id="rId25" Type="http://schemas.openxmlformats.org/officeDocument/2006/relationships/image" Target="../media/image188.wmf"/><Relationship Id="rId33" Type="http://schemas.openxmlformats.org/officeDocument/2006/relationships/image" Target="../media/image192.wmf"/><Relationship Id="rId38" Type="http://schemas.openxmlformats.org/officeDocument/2006/relationships/oleObject" Target="../embeddings/oleObject173.bin"/><Relationship Id="rId2" Type="http://schemas.openxmlformats.org/officeDocument/2006/relationships/tags" Target="../tags/tag141.xml"/><Relationship Id="rId16" Type="http://schemas.openxmlformats.org/officeDocument/2006/relationships/tags" Target="../tags/tag155.xml"/><Relationship Id="rId20" Type="http://schemas.openxmlformats.org/officeDocument/2006/relationships/oleObject" Target="../embeddings/oleObject164.bin"/><Relationship Id="rId29" Type="http://schemas.openxmlformats.org/officeDocument/2006/relationships/image" Target="../media/image190.wmf"/><Relationship Id="rId41" Type="http://schemas.openxmlformats.org/officeDocument/2006/relationships/image" Target="../media/image196.wmf"/><Relationship Id="rId1" Type="http://schemas.openxmlformats.org/officeDocument/2006/relationships/vmlDrawing" Target="../drawings/vmlDrawing42.v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24" Type="http://schemas.openxmlformats.org/officeDocument/2006/relationships/oleObject" Target="../embeddings/oleObject166.bin"/><Relationship Id="rId32" Type="http://schemas.openxmlformats.org/officeDocument/2006/relationships/oleObject" Target="../embeddings/oleObject170.bin"/><Relationship Id="rId37" Type="http://schemas.openxmlformats.org/officeDocument/2006/relationships/image" Target="../media/image194.wmf"/><Relationship Id="rId40" Type="http://schemas.openxmlformats.org/officeDocument/2006/relationships/oleObject" Target="../embeddings/oleObject174.bin"/><Relationship Id="rId5" Type="http://schemas.openxmlformats.org/officeDocument/2006/relationships/tags" Target="../tags/tag144.xml"/><Relationship Id="rId15" Type="http://schemas.openxmlformats.org/officeDocument/2006/relationships/tags" Target="../tags/tag154.xml"/><Relationship Id="rId23" Type="http://schemas.openxmlformats.org/officeDocument/2006/relationships/image" Target="../media/image187.wmf"/><Relationship Id="rId28" Type="http://schemas.openxmlformats.org/officeDocument/2006/relationships/oleObject" Target="../embeddings/oleObject168.bin"/><Relationship Id="rId36" Type="http://schemas.openxmlformats.org/officeDocument/2006/relationships/oleObject" Target="../embeddings/oleObject172.bin"/><Relationship Id="rId10" Type="http://schemas.openxmlformats.org/officeDocument/2006/relationships/tags" Target="../tags/tag149.xml"/><Relationship Id="rId19" Type="http://schemas.openxmlformats.org/officeDocument/2006/relationships/image" Target="../media/image185.wmf"/><Relationship Id="rId31" Type="http://schemas.openxmlformats.org/officeDocument/2006/relationships/image" Target="../media/image191.wmf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tags" Target="../tags/tag153.xml"/><Relationship Id="rId22" Type="http://schemas.openxmlformats.org/officeDocument/2006/relationships/oleObject" Target="../embeddings/oleObject165.bin"/><Relationship Id="rId27" Type="http://schemas.openxmlformats.org/officeDocument/2006/relationships/image" Target="../media/image189.wmf"/><Relationship Id="rId30" Type="http://schemas.openxmlformats.org/officeDocument/2006/relationships/oleObject" Target="../embeddings/oleObject169.bin"/><Relationship Id="rId35" Type="http://schemas.openxmlformats.org/officeDocument/2006/relationships/image" Target="../media/image193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oleObject" Target="../embeddings/oleObject12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7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9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g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197.wmf"/><Relationship Id="rId4" Type="http://schemas.openxmlformats.org/officeDocument/2006/relationships/oleObject" Target="../embeddings/oleObject175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6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200.jpg"/><Relationship Id="rId4" Type="http://schemas.openxmlformats.org/officeDocument/2006/relationships/image" Target="../media/image199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7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02.wmf"/><Relationship Id="rId5" Type="http://schemas.openxmlformats.org/officeDocument/2006/relationships/oleObject" Target="../embeddings/oleObject178.bin"/><Relationship Id="rId4" Type="http://schemas.openxmlformats.org/officeDocument/2006/relationships/image" Target="../media/image201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9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04.wmf"/><Relationship Id="rId5" Type="http://schemas.openxmlformats.org/officeDocument/2006/relationships/oleObject" Target="../embeddings/oleObject180.bin"/><Relationship Id="rId4" Type="http://schemas.openxmlformats.org/officeDocument/2006/relationships/image" Target="../media/image203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wmf"/><Relationship Id="rId3" Type="http://schemas.openxmlformats.org/officeDocument/2006/relationships/oleObject" Target="../embeddings/oleObject181.bin"/><Relationship Id="rId7" Type="http://schemas.openxmlformats.org/officeDocument/2006/relationships/oleObject" Target="../embeddings/oleObject183.bin"/><Relationship Id="rId12" Type="http://schemas.openxmlformats.org/officeDocument/2006/relationships/image" Target="../media/image209.wmf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185.bin"/><Relationship Id="rId5" Type="http://schemas.openxmlformats.org/officeDocument/2006/relationships/oleObject" Target="../embeddings/oleObject182.bin"/><Relationship Id="rId10" Type="http://schemas.openxmlformats.org/officeDocument/2006/relationships/image" Target="../media/image208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184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wmf"/><Relationship Id="rId3" Type="http://schemas.openxmlformats.org/officeDocument/2006/relationships/oleObject" Target="../embeddings/oleObject186.bin"/><Relationship Id="rId7" Type="http://schemas.openxmlformats.org/officeDocument/2006/relationships/oleObject" Target="../embeddings/oleObject188.bin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10.wmf"/><Relationship Id="rId5" Type="http://schemas.openxmlformats.org/officeDocument/2006/relationships/oleObject" Target="../embeddings/oleObject187.bin"/><Relationship Id="rId10" Type="http://schemas.openxmlformats.org/officeDocument/2006/relationships/image" Target="../media/image212.wmf"/><Relationship Id="rId4" Type="http://schemas.openxmlformats.org/officeDocument/2006/relationships/image" Target="../media/image77.wmf"/><Relationship Id="rId9" Type="http://schemas.openxmlformats.org/officeDocument/2006/relationships/oleObject" Target="../embeddings/oleObject189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5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1.bin"/><Relationship Id="rId13" Type="http://schemas.openxmlformats.org/officeDocument/2006/relationships/oleObject" Target="../embeddings/oleObject193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20.wmf"/><Relationship Id="rId12" Type="http://schemas.openxmlformats.org/officeDocument/2006/relationships/image" Target="../media/image221.wmf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215.wmf"/><Relationship Id="rId11" Type="http://schemas.openxmlformats.org/officeDocument/2006/relationships/image" Target="../media/image217.wmf"/><Relationship Id="rId5" Type="http://schemas.openxmlformats.org/officeDocument/2006/relationships/oleObject" Target="../embeddings/oleObject190.bin"/><Relationship Id="rId10" Type="http://schemas.openxmlformats.org/officeDocument/2006/relationships/oleObject" Target="../embeddings/oleObject192.bin"/><Relationship Id="rId4" Type="http://schemas.openxmlformats.org/officeDocument/2006/relationships/image" Target="../media/image219.png"/><Relationship Id="rId9" Type="http://schemas.openxmlformats.org/officeDocument/2006/relationships/image" Target="../media/image216.wmf"/><Relationship Id="rId14" Type="http://schemas.openxmlformats.org/officeDocument/2006/relationships/image" Target="../media/image218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6.bin"/><Relationship Id="rId13" Type="http://schemas.openxmlformats.org/officeDocument/2006/relationships/image" Target="../media/image229.wmf"/><Relationship Id="rId3" Type="http://schemas.openxmlformats.org/officeDocument/2006/relationships/image" Target="../media/image227.wmf"/><Relationship Id="rId7" Type="http://schemas.openxmlformats.org/officeDocument/2006/relationships/image" Target="../media/image223.wmf"/><Relationship Id="rId12" Type="http://schemas.openxmlformats.org/officeDocument/2006/relationships/image" Target="../media/image228.wmf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226.wmf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195.bin"/><Relationship Id="rId11" Type="http://schemas.openxmlformats.org/officeDocument/2006/relationships/image" Target="../media/image225.wmf"/><Relationship Id="rId5" Type="http://schemas.openxmlformats.org/officeDocument/2006/relationships/image" Target="../media/image222.wmf"/><Relationship Id="rId15" Type="http://schemas.openxmlformats.org/officeDocument/2006/relationships/oleObject" Target="../embeddings/oleObject198.bin"/><Relationship Id="rId10" Type="http://schemas.openxmlformats.org/officeDocument/2006/relationships/oleObject" Target="../embeddings/oleObject197.bin"/><Relationship Id="rId4" Type="http://schemas.openxmlformats.org/officeDocument/2006/relationships/oleObject" Target="../embeddings/oleObject194.bin"/><Relationship Id="rId9" Type="http://schemas.openxmlformats.org/officeDocument/2006/relationships/image" Target="../media/image224.wmf"/><Relationship Id="rId14" Type="http://schemas.openxmlformats.org/officeDocument/2006/relationships/image" Target="../media/image230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3" Type="http://schemas.openxmlformats.org/officeDocument/2006/relationships/image" Target="../media/image233.png"/><Relationship Id="rId7" Type="http://schemas.openxmlformats.org/officeDocument/2006/relationships/image" Target="../media/image231.wmf"/><Relationship Id="rId12" Type="http://schemas.openxmlformats.org/officeDocument/2006/relationships/image" Target="../media/image232.wmf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199.bin"/><Relationship Id="rId11" Type="http://schemas.openxmlformats.org/officeDocument/2006/relationships/oleObject" Target="../embeddings/oleObject200.bin"/><Relationship Id="rId5" Type="http://schemas.openxmlformats.org/officeDocument/2006/relationships/image" Target="../media/image228.wmf"/><Relationship Id="rId10" Type="http://schemas.openxmlformats.org/officeDocument/2006/relationships/image" Target="../media/image236.wmf"/><Relationship Id="rId4" Type="http://schemas.openxmlformats.org/officeDocument/2006/relationships/image" Target="../media/image225.wmf"/><Relationship Id="rId9" Type="http://schemas.openxmlformats.org/officeDocument/2006/relationships/image" Target="../media/image23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0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wmf"/><Relationship Id="rId2" Type="http://schemas.openxmlformats.org/officeDocument/2006/relationships/image" Target="../media/image237.wmf"/><Relationship Id="rId1" Type="http://schemas.openxmlformats.org/officeDocument/2006/relationships/slideLayout" Target="../slideLayouts/slideLayout5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tags" Target="../tags/tag167.xml"/><Relationship Id="rId18" Type="http://schemas.openxmlformats.org/officeDocument/2006/relationships/tags" Target="../tags/tag172.xml"/><Relationship Id="rId26" Type="http://schemas.openxmlformats.org/officeDocument/2006/relationships/image" Target="../media/image240.wmf"/><Relationship Id="rId3" Type="http://schemas.openxmlformats.org/officeDocument/2006/relationships/tags" Target="../tags/tag157.xml"/><Relationship Id="rId21" Type="http://schemas.openxmlformats.org/officeDocument/2006/relationships/tags" Target="../tags/tag175.xml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17" Type="http://schemas.openxmlformats.org/officeDocument/2006/relationships/tags" Target="../tags/tag171.xml"/><Relationship Id="rId25" Type="http://schemas.openxmlformats.org/officeDocument/2006/relationships/oleObject" Target="../embeddings/oleObject202.bin"/><Relationship Id="rId33" Type="http://schemas.openxmlformats.org/officeDocument/2006/relationships/image" Target="../media/image36.tmp"/><Relationship Id="rId2" Type="http://schemas.openxmlformats.org/officeDocument/2006/relationships/tags" Target="../tags/tag156.xml"/><Relationship Id="rId16" Type="http://schemas.openxmlformats.org/officeDocument/2006/relationships/tags" Target="../tags/tag170.xml"/><Relationship Id="rId20" Type="http://schemas.openxmlformats.org/officeDocument/2006/relationships/tags" Target="../tags/tag174.xml"/><Relationship Id="rId29" Type="http://schemas.openxmlformats.org/officeDocument/2006/relationships/oleObject" Target="../embeddings/oleObject204.bin"/><Relationship Id="rId1" Type="http://schemas.openxmlformats.org/officeDocument/2006/relationships/vmlDrawing" Target="../drawings/vmlDrawing52.v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24" Type="http://schemas.openxmlformats.org/officeDocument/2006/relationships/image" Target="../media/image239.wmf"/><Relationship Id="rId32" Type="http://schemas.openxmlformats.org/officeDocument/2006/relationships/image" Target="../media/image244.jpg"/><Relationship Id="rId5" Type="http://schemas.openxmlformats.org/officeDocument/2006/relationships/tags" Target="../tags/tag159.xml"/><Relationship Id="rId15" Type="http://schemas.openxmlformats.org/officeDocument/2006/relationships/tags" Target="../tags/tag169.xml"/><Relationship Id="rId23" Type="http://schemas.openxmlformats.org/officeDocument/2006/relationships/oleObject" Target="../embeddings/oleObject201.bin"/><Relationship Id="rId28" Type="http://schemas.openxmlformats.org/officeDocument/2006/relationships/image" Target="../media/image241.wmf"/><Relationship Id="rId10" Type="http://schemas.openxmlformats.org/officeDocument/2006/relationships/tags" Target="../tags/tag164.xml"/><Relationship Id="rId19" Type="http://schemas.openxmlformats.org/officeDocument/2006/relationships/tags" Target="../tags/tag173.xml"/><Relationship Id="rId31" Type="http://schemas.openxmlformats.org/officeDocument/2006/relationships/image" Target="../media/image243.png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tags" Target="../tags/tag168.xml"/><Relationship Id="rId22" Type="http://schemas.openxmlformats.org/officeDocument/2006/relationships/slideLayout" Target="../slideLayouts/slideLayout51.xml"/><Relationship Id="rId27" Type="http://schemas.openxmlformats.org/officeDocument/2006/relationships/oleObject" Target="../embeddings/oleObject203.bin"/><Relationship Id="rId30" Type="http://schemas.openxmlformats.org/officeDocument/2006/relationships/image" Target="../media/image242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wmf"/><Relationship Id="rId3" Type="http://schemas.openxmlformats.org/officeDocument/2006/relationships/oleObject" Target="../embeddings/oleObject205.bin"/><Relationship Id="rId7" Type="http://schemas.openxmlformats.org/officeDocument/2006/relationships/oleObject" Target="../embeddings/oleObject207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240.wmf"/><Relationship Id="rId5" Type="http://schemas.openxmlformats.org/officeDocument/2006/relationships/oleObject" Target="../embeddings/oleObject206.bin"/><Relationship Id="rId10" Type="http://schemas.openxmlformats.org/officeDocument/2006/relationships/image" Target="../media/image242.wmf"/><Relationship Id="rId4" Type="http://schemas.openxmlformats.org/officeDocument/2006/relationships/image" Target="../media/image239.wmf"/><Relationship Id="rId9" Type="http://schemas.openxmlformats.org/officeDocument/2006/relationships/oleObject" Target="../embeddings/oleObject208.bin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wmf"/><Relationship Id="rId13" Type="http://schemas.openxmlformats.org/officeDocument/2006/relationships/oleObject" Target="../embeddings/oleObject214.bin"/><Relationship Id="rId18" Type="http://schemas.openxmlformats.org/officeDocument/2006/relationships/image" Target="../media/image253.wmf"/><Relationship Id="rId3" Type="http://schemas.openxmlformats.org/officeDocument/2006/relationships/oleObject" Target="../embeddings/oleObject209.bin"/><Relationship Id="rId21" Type="http://schemas.openxmlformats.org/officeDocument/2006/relationships/oleObject" Target="../embeddings/oleObject218.bin"/><Relationship Id="rId7" Type="http://schemas.openxmlformats.org/officeDocument/2006/relationships/oleObject" Target="../embeddings/oleObject211.bin"/><Relationship Id="rId12" Type="http://schemas.openxmlformats.org/officeDocument/2006/relationships/image" Target="../media/image250.wmf"/><Relationship Id="rId17" Type="http://schemas.openxmlformats.org/officeDocument/2006/relationships/oleObject" Target="../embeddings/oleObject216.bin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252.wmf"/><Relationship Id="rId20" Type="http://schemas.openxmlformats.org/officeDocument/2006/relationships/image" Target="../media/image254.wmf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47.wmf"/><Relationship Id="rId11" Type="http://schemas.openxmlformats.org/officeDocument/2006/relationships/oleObject" Target="../embeddings/oleObject213.bin"/><Relationship Id="rId5" Type="http://schemas.openxmlformats.org/officeDocument/2006/relationships/oleObject" Target="../embeddings/oleObject210.bin"/><Relationship Id="rId15" Type="http://schemas.openxmlformats.org/officeDocument/2006/relationships/oleObject" Target="../embeddings/oleObject215.bin"/><Relationship Id="rId10" Type="http://schemas.openxmlformats.org/officeDocument/2006/relationships/image" Target="../media/image249.wmf"/><Relationship Id="rId19" Type="http://schemas.openxmlformats.org/officeDocument/2006/relationships/oleObject" Target="../embeddings/oleObject217.bin"/><Relationship Id="rId4" Type="http://schemas.openxmlformats.org/officeDocument/2006/relationships/image" Target="../media/image246.wmf"/><Relationship Id="rId9" Type="http://schemas.openxmlformats.org/officeDocument/2006/relationships/oleObject" Target="../embeddings/oleObject212.bin"/><Relationship Id="rId14" Type="http://schemas.openxmlformats.org/officeDocument/2006/relationships/image" Target="../media/image251.emf"/><Relationship Id="rId22" Type="http://schemas.openxmlformats.org/officeDocument/2006/relationships/image" Target="../media/image255.w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wmf"/><Relationship Id="rId13" Type="http://schemas.openxmlformats.org/officeDocument/2006/relationships/image" Target="../media/image260.wmf"/><Relationship Id="rId18" Type="http://schemas.openxmlformats.org/officeDocument/2006/relationships/oleObject" Target="../embeddings/oleObject227.bin"/><Relationship Id="rId3" Type="http://schemas.openxmlformats.org/officeDocument/2006/relationships/oleObject" Target="../embeddings/oleObject219.bin"/><Relationship Id="rId21" Type="http://schemas.openxmlformats.org/officeDocument/2006/relationships/image" Target="../media/image264.wmf"/><Relationship Id="rId7" Type="http://schemas.openxmlformats.org/officeDocument/2006/relationships/oleObject" Target="../embeddings/oleObject221.bin"/><Relationship Id="rId12" Type="http://schemas.openxmlformats.org/officeDocument/2006/relationships/oleObject" Target="../embeddings/oleObject224.bin"/><Relationship Id="rId17" Type="http://schemas.openxmlformats.org/officeDocument/2006/relationships/image" Target="../media/image262.wmf"/><Relationship Id="rId2" Type="http://schemas.openxmlformats.org/officeDocument/2006/relationships/slideLayout" Target="../slideLayouts/slideLayout46.xml"/><Relationship Id="rId16" Type="http://schemas.openxmlformats.org/officeDocument/2006/relationships/oleObject" Target="../embeddings/oleObject226.bin"/><Relationship Id="rId20" Type="http://schemas.openxmlformats.org/officeDocument/2006/relationships/oleObject" Target="../embeddings/oleObject228.bin"/><Relationship Id="rId1" Type="http://schemas.openxmlformats.org/officeDocument/2006/relationships/vmlDrawing" Target="../drawings/vmlDrawing55.vml"/><Relationship Id="rId6" Type="http://schemas.openxmlformats.org/officeDocument/2006/relationships/image" Target="../media/image257.wmf"/><Relationship Id="rId11" Type="http://schemas.openxmlformats.org/officeDocument/2006/relationships/oleObject" Target="../embeddings/oleObject223.bin"/><Relationship Id="rId5" Type="http://schemas.openxmlformats.org/officeDocument/2006/relationships/oleObject" Target="../embeddings/oleObject220.bin"/><Relationship Id="rId15" Type="http://schemas.openxmlformats.org/officeDocument/2006/relationships/image" Target="../media/image261.wmf"/><Relationship Id="rId10" Type="http://schemas.openxmlformats.org/officeDocument/2006/relationships/image" Target="../media/image259.wmf"/><Relationship Id="rId19" Type="http://schemas.openxmlformats.org/officeDocument/2006/relationships/image" Target="../media/image263.wmf"/><Relationship Id="rId4" Type="http://schemas.openxmlformats.org/officeDocument/2006/relationships/image" Target="../media/image256.wmf"/><Relationship Id="rId9" Type="http://schemas.openxmlformats.org/officeDocument/2006/relationships/oleObject" Target="../embeddings/oleObject222.bin"/><Relationship Id="rId14" Type="http://schemas.openxmlformats.org/officeDocument/2006/relationships/oleObject" Target="../embeddings/oleObject225.bin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wmf"/><Relationship Id="rId13" Type="http://schemas.openxmlformats.org/officeDocument/2006/relationships/oleObject" Target="../embeddings/oleObject234.bin"/><Relationship Id="rId18" Type="http://schemas.openxmlformats.org/officeDocument/2006/relationships/image" Target="../media/image272.wmf"/><Relationship Id="rId3" Type="http://schemas.openxmlformats.org/officeDocument/2006/relationships/oleObject" Target="../embeddings/oleObject229.bin"/><Relationship Id="rId7" Type="http://schemas.openxmlformats.org/officeDocument/2006/relationships/oleObject" Target="../embeddings/oleObject231.bin"/><Relationship Id="rId12" Type="http://schemas.openxmlformats.org/officeDocument/2006/relationships/image" Target="../media/image269.wmf"/><Relationship Id="rId17" Type="http://schemas.openxmlformats.org/officeDocument/2006/relationships/oleObject" Target="../embeddings/oleObject236.bin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271.wmf"/><Relationship Id="rId1" Type="http://schemas.openxmlformats.org/officeDocument/2006/relationships/vmlDrawing" Target="../drawings/vmlDrawing56.vml"/><Relationship Id="rId6" Type="http://schemas.openxmlformats.org/officeDocument/2006/relationships/image" Target="../media/image266.wmf"/><Relationship Id="rId11" Type="http://schemas.openxmlformats.org/officeDocument/2006/relationships/oleObject" Target="../embeddings/oleObject233.bin"/><Relationship Id="rId5" Type="http://schemas.openxmlformats.org/officeDocument/2006/relationships/oleObject" Target="../embeddings/oleObject230.bin"/><Relationship Id="rId15" Type="http://schemas.openxmlformats.org/officeDocument/2006/relationships/oleObject" Target="../embeddings/oleObject235.bin"/><Relationship Id="rId10" Type="http://schemas.openxmlformats.org/officeDocument/2006/relationships/image" Target="../media/image268.wmf"/><Relationship Id="rId4" Type="http://schemas.openxmlformats.org/officeDocument/2006/relationships/image" Target="../media/image265.wmf"/><Relationship Id="rId9" Type="http://schemas.openxmlformats.org/officeDocument/2006/relationships/oleObject" Target="../embeddings/oleObject232.bin"/><Relationship Id="rId14" Type="http://schemas.openxmlformats.org/officeDocument/2006/relationships/image" Target="../media/image270.w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wmf"/><Relationship Id="rId3" Type="http://schemas.openxmlformats.org/officeDocument/2006/relationships/oleObject" Target="../embeddings/oleObject237.bin"/><Relationship Id="rId7" Type="http://schemas.openxmlformats.org/officeDocument/2006/relationships/oleObject" Target="../embeddings/oleObject239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274.wmf"/><Relationship Id="rId5" Type="http://schemas.openxmlformats.org/officeDocument/2006/relationships/oleObject" Target="../embeddings/oleObject238.bin"/><Relationship Id="rId4" Type="http://schemas.openxmlformats.org/officeDocument/2006/relationships/image" Target="../media/image273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20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2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7984" y="4269547"/>
            <a:ext cx="4970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 讲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黄茜 教授</a:t>
            </a:r>
            <a:endParaRPr lang="en-US" altLang="zh-CN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（电光学院西楼</a:t>
            </a:r>
            <a:r>
              <a:rPr lang="en-US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458</a:t>
            </a: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室）</a:t>
            </a:r>
            <a:endParaRPr lang="en-US" altLang="zh-CN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邮箱</a:t>
            </a:r>
            <a:r>
              <a:rPr lang="en-US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:carolinehq@nankai.edu.cn</a:t>
            </a: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电话：</a:t>
            </a:r>
            <a:r>
              <a:rPr lang="en-US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13803041006</a:t>
            </a: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（同微信）</a:t>
            </a:r>
            <a:endParaRPr lang="zh-CN" altLang="en-US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765"/>
            <a:ext cx="4932040" cy="4932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030" y="1535509"/>
            <a:ext cx="2196659" cy="245593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97340" y="466096"/>
            <a:ext cx="38293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听不到声音点手机下方小喇叭</a:t>
            </a:r>
            <a:endParaRPr lang="zh-CN" altLang="en-US" sz="320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225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11560" y="620688"/>
            <a:ext cx="82786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kern="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数学知识：微分</a:t>
            </a:r>
            <a:endParaRPr lang="en-US" altLang="zh-CN" kern="0" dirty="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基本</a:t>
            </a: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公式</a:t>
            </a: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4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831809"/>
              </p:ext>
            </p:extLst>
          </p:nvPr>
        </p:nvGraphicFramePr>
        <p:xfrm>
          <a:off x="1835696" y="1988840"/>
          <a:ext cx="4262834" cy="4386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32" name="Equation" r:id="rId3" imgW="2628720" imgH="2705040" progId="Equation.DSMT4">
                  <p:embed/>
                </p:oleObj>
              </mc:Choice>
              <mc:Fallback>
                <p:oleObj name="Equation" r:id="rId3" imgW="2628720" imgH="2705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988840"/>
                        <a:ext cx="4262834" cy="43863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164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11560" y="620688"/>
            <a:ext cx="82786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kern="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数学知识：微分</a:t>
            </a:r>
            <a:endParaRPr lang="en-US" altLang="zh-CN" kern="0" dirty="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用</a:t>
            </a: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参变数表示的函数：</a:t>
            </a:r>
            <a:endParaRPr lang="en-US" altLang="zh-CN" sz="24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629964"/>
              </p:ext>
            </p:extLst>
          </p:nvPr>
        </p:nvGraphicFramePr>
        <p:xfrm>
          <a:off x="1691680" y="1835850"/>
          <a:ext cx="2676872" cy="288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49" name="Equation" r:id="rId3" imgW="1473120" imgH="1587240" progId="Equation.DSMT4">
                  <p:embed/>
                </p:oleObj>
              </mc:Choice>
              <mc:Fallback>
                <p:oleObj name="Equation" r:id="rId3" imgW="1473120" imgH="1587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1680" y="1835850"/>
                        <a:ext cx="2676872" cy="288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338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11560" y="620688"/>
            <a:ext cx="82786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kern="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数学知识：积分</a:t>
            </a:r>
            <a:endParaRPr lang="en-US" altLang="zh-CN" kern="0" dirty="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不定积分：</a:t>
            </a:r>
            <a:endParaRPr lang="en-US" altLang="zh-CN" sz="24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性质：</a:t>
            </a:r>
            <a:endParaRPr lang="en-US" altLang="zh-CN" sz="24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03069"/>
              </p:ext>
            </p:extLst>
          </p:nvPr>
        </p:nvGraphicFramePr>
        <p:xfrm>
          <a:off x="4818461" y="1844824"/>
          <a:ext cx="3281931" cy="681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100" name="Equation" r:id="rId3" imgW="1346040" imgH="279360" progId="Equation.DSMT4">
                  <p:embed/>
                </p:oleObj>
              </mc:Choice>
              <mc:Fallback>
                <p:oleObj name="Equation" r:id="rId3" imgW="13460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8461" y="1844824"/>
                        <a:ext cx="3281931" cy="681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267107"/>
              </p:ext>
            </p:extLst>
          </p:nvPr>
        </p:nvGraphicFramePr>
        <p:xfrm>
          <a:off x="1475656" y="1892177"/>
          <a:ext cx="2113000" cy="603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101" name="Equation" r:id="rId5" imgW="888840" imgH="253800" progId="Equation.DSMT4">
                  <p:embed/>
                </p:oleObj>
              </mc:Choice>
              <mc:Fallback>
                <p:oleObj name="Equation" r:id="rId5" imgW="8888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5656" y="1892177"/>
                        <a:ext cx="2113000" cy="6037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115616" y="1887215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若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08736" y="1924902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则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589799"/>
              </p:ext>
            </p:extLst>
          </p:nvPr>
        </p:nvGraphicFramePr>
        <p:xfrm>
          <a:off x="2699792" y="3058585"/>
          <a:ext cx="4939005" cy="2963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102" name="Equation" r:id="rId7" imgW="2412720" imgH="1447560" progId="Equation.DSMT4">
                  <p:embed/>
                </p:oleObj>
              </mc:Choice>
              <mc:Fallback>
                <p:oleObj name="Equation" r:id="rId7" imgW="2412720" imgH="1447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9792" y="3058585"/>
                        <a:ext cx="4939005" cy="2963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185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92275" y="2038350"/>
            <a:ext cx="6842125" cy="2747963"/>
          </a:xfrm>
        </p:spPr>
        <p:txBody>
          <a:bodyPr/>
          <a:lstStyle/>
          <a:p>
            <a:pPr>
              <a:defRPr/>
            </a:pPr>
            <a:r>
              <a:rPr lang="en-US" altLang="zh-CN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</a:rPr>
              <a:t> </a:t>
            </a:r>
            <a:endParaRPr lang="zh-CN" altLang="en-US" sz="4800" b="1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63" y="4786313"/>
            <a:ext cx="4286250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endParaRPr lang="zh-CN" altLang="en-US" sz="4000" b="1" kern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+mj-ea"/>
              <a:cs typeface="+mj-cs"/>
            </a:endParaRPr>
          </a:p>
        </p:txBody>
      </p:sp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617B6510-745B-4359-8651-D50BEA8C1C22}" type="slidenum">
              <a:rPr kumimoji="0" lang="en-US" altLang="zh-CN" sz="1400" smtClean="0"/>
              <a:pPr eaLnBrk="1" hangingPunct="1"/>
              <a:t>13</a:t>
            </a:fld>
            <a:endParaRPr kumimoji="0" lang="en-US" altLang="zh-CN" sz="140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62000" y="11430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chemeClr val="tx2"/>
                </a:solidFill>
              </a:rPr>
              <a:t>第 </a:t>
            </a:r>
            <a:r>
              <a:rPr lang="zh-CN" altLang="en-US" sz="4400" dirty="0" smtClean="0">
                <a:solidFill>
                  <a:schemeClr val="tx2"/>
                </a:solidFill>
              </a:rPr>
              <a:t>一</a:t>
            </a:r>
            <a:r>
              <a:rPr lang="en-US" altLang="zh-CN" sz="4400" dirty="0" smtClean="0">
                <a:solidFill>
                  <a:schemeClr val="tx2"/>
                </a:solidFill>
              </a:rPr>
              <a:t> </a:t>
            </a:r>
            <a:r>
              <a:rPr lang="zh-CN" altLang="en-US" sz="4400" dirty="0">
                <a:solidFill>
                  <a:schemeClr val="tx2"/>
                </a:solidFill>
              </a:rPr>
              <a:t>章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115028" y="2269331"/>
            <a:ext cx="54419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en-US" sz="4800" dirty="0">
                <a:latin typeface="华文行楷" pitchFamily="2" charset="-122"/>
                <a:ea typeface="华文行楷" pitchFamily="2" charset="-122"/>
              </a:rPr>
              <a:t>质点运动学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457141"/>
            <a:ext cx="3905949" cy="2900882"/>
          </a:xfrm>
          <a:prstGeom prst="rect">
            <a:avLst/>
          </a:prstGeom>
        </p:spPr>
      </p:pic>
    </p:spTree>
  </p:cSld>
  <p:clrMapOvr>
    <a:masterClrMapping/>
  </p:clrMapOvr>
  <p:transition advTm="13121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692696"/>
            <a:ext cx="8856779" cy="41148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力学的发展史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早在公元前四世纪，我国的</a:t>
            </a:r>
            <a:r>
              <a:rPr lang="zh-CN" altLang="en-US" sz="2400" b="1" dirty="0" smtClean="0">
                <a:solidFill>
                  <a:srgbClr val="003A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墨子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公元前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468~376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）及其弟子在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《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墨经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》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中就论述了时空概念、力、杠杆原理等力学知识。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古希腊的</a:t>
            </a:r>
            <a:r>
              <a:rPr lang="zh-CN" altLang="en-US" sz="2400" b="1" dirty="0">
                <a:solidFill>
                  <a:srgbClr val="003A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亚里士多德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（公元前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384~322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）和</a:t>
            </a:r>
            <a:r>
              <a:rPr lang="zh-CN" altLang="en-US" sz="2400" b="1" dirty="0" smtClean="0">
                <a:solidFill>
                  <a:srgbClr val="003A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阿基米德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（公元前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287~212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）研究了午体的运动和平衡问题。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意大利的</a:t>
            </a:r>
            <a:r>
              <a:rPr lang="zh-CN" altLang="en-US" sz="2400" b="1" dirty="0" smtClean="0">
                <a:solidFill>
                  <a:srgbClr val="003A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达芬奇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1452~1519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）研究滑动摩擦、平衡、力矩。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波兰的</a:t>
            </a:r>
            <a:r>
              <a:rPr lang="zh-CN" altLang="en-US" sz="2400" b="1" dirty="0" smtClean="0">
                <a:solidFill>
                  <a:srgbClr val="003A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哥白尼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1473~1543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）创立宇宙“日心说”。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德国的</a:t>
            </a:r>
            <a:r>
              <a:rPr lang="zh-CN" altLang="en-US" sz="2400" b="1" dirty="0" smtClean="0">
                <a:solidFill>
                  <a:srgbClr val="003A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开普勒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1571~1630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）提出行星运动三定律。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意大利的</a:t>
            </a:r>
            <a:r>
              <a:rPr lang="zh-CN" altLang="en-US" sz="2400" b="1" dirty="0" smtClean="0">
                <a:solidFill>
                  <a:srgbClr val="003A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伽利略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1564~1642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）自由落体定律、惯性定律及加速度的概念。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英国伟大的科学家</a:t>
            </a:r>
            <a:r>
              <a:rPr lang="zh-CN" altLang="en-US" sz="2400" b="1" dirty="0" smtClean="0">
                <a:solidFill>
                  <a:srgbClr val="003A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牛顿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1643~1727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）在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1687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年版的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《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自然哲学的数学原理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》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一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书总其大成，提出动力学的三个基本定律，万有引力定律，天体力学等，是力学奠基人。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80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31168"/>
          </a:xfrm>
        </p:spPr>
        <p:txBody>
          <a:bodyPr/>
          <a:lstStyle/>
          <a:p>
            <a:pPr algn="l"/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力学</a:t>
            </a:r>
            <a:r>
              <a:rPr lang="zh-CN" alt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的研究对象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526332"/>
            <a:ext cx="7772400" cy="750540"/>
          </a:xfrm>
        </p:spPr>
        <p:txBody>
          <a:bodyPr/>
          <a:lstStyle/>
          <a:p>
            <a:r>
              <a:rPr lang="zh-CN" altLang="en-US" dirty="0" smtClean="0"/>
              <a:t>物体机械运动的规律及其应用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714198" y="2580134"/>
            <a:ext cx="7772400" cy="73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32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机械运动</a:t>
            </a:r>
            <a:endParaRPr lang="zh-CN" altLang="en-US" sz="3200" kern="0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714198" y="3614564"/>
            <a:ext cx="7772400" cy="75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物体位置随时间的变化</a:t>
            </a:r>
            <a:endParaRPr lang="zh-CN" altLang="en-US" kern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75" y="4221088"/>
            <a:ext cx="40767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6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63352" y="836712"/>
            <a:ext cx="7994848" cy="5257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运动学</a:t>
            </a:r>
            <a:r>
              <a:rPr lang="zh-CN" altLang="en-US" sz="2400" dirty="0" smtClean="0">
                <a:solidFill>
                  <a:srgbClr val="000000"/>
                </a:solidFill>
              </a:rPr>
              <a:t>：</a:t>
            </a:r>
            <a:r>
              <a:rPr lang="zh-CN" altLang="en-US" sz="24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研究物体运动的几何性质，而不研究引起物体运动的原因。（</a:t>
            </a:r>
            <a:r>
              <a:rPr lang="zh-CN" altLang="en-US" sz="240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位移，速度，加速度，轨迹等的描述和计算</a:t>
            </a:r>
            <a:r>
              <a:rPr lang="zh-CN" altLang="en-US" sz="24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4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动力学</a:t>
            </a:r>
            <a:r>
              <a:rPr lang="zh-CN" altLang="en-US" sz="24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：研究受力物体的运动变化与作用力之间的关系。（</a:t>
            </a:r>
            <a:r>
              <a:rPr lang="zh-CN" altLang="en-US" sz="240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运动微分方程的建立和求解</a:t>
            </a:r>
            <a:r>
              <a:rPr lang="zh-CN" altLang="en-US" sz="24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4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静力学</a:t>
            </a:r>
            <a:r>
              <a:rPr lang="zh-CN" altLang="en-US" sz="24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：研究物体在力系作用下的平衡规律，同时也研究力的一般性质和力系的简化方法等。（</a:t>
            </a:r>
            <a:r>
              <a:rPr lang="zh-CN" altLang="en-US" sz="240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平衡方程的应用和受力分析</a:t>
            </a:r>
            <a:r>
              <a:rPr lang="zh-CN" altLang="en-US" sz="24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4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371600" lvl="3" indent="0" eaLnBrk="1" hangingPunct="1">
              <a:buFont typeface="Wingdings" pitchFamily="2" charset="2"/>
              <a:buNone/>
              <a:defRPr/>
            </a:pPr>
            <a:endParaRPr lang="en-US" altLang="zh-CN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371600" lvl="3" indent="0" eaLnBrk="1" hangingPunct="1">
              <a:buFont typeface="Wingdings" pitchFamily="2" charset="2"/>
              <a:buNone/>
              <a:defRPr/>
            </a:pPr>
            <a:endParaRPr lang="en-US" altLang="zh-CN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 eaLnBrk="1" hangingPunct="1">
              <a:defRPr/>
            </a:pPr>
            <a:endParaRPr lang="en-US" altLang="zh-CN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71550" lvl="1" indent="-514350" eaLnBrk="1" hangingPunct="1">
              <a:buFont typeface="+mj-ea"/>
              <a:buAutoNum type="circleNumDbPlain"/>
              <a:defRPr/>
            </a:pPr>
            <a:endParaRPr lang="zh-CN" altLang="en-US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832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牛顿力学的适用范围是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9B9B9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9613900" y="6649997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pPr algn="l"/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9779000" y="1270000"/>
            <a:ext cx="3332480" cy="707886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 algn="l"/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弱引力场中宏观物体的低速运动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564904"/>
            <a:ext cx="2743200" cy="2667000"/>
          </a:xfrm>
          <a:prstGeom prst="rect">
            <a:avLst/>
          </a:prstGeom>
        </p:spPr>
      </p:pic>
      <p:grpSp>
        <p:nvGrpSpPr>
          <p:cNvPr id="17" name="组合 16"/>
          <p:cNvGrpSpPr/>
          <p:nvPr>
            <p:custDataLst>
              <p:tags r:id="rId8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14" name="RemarkBack"/>
            <p:cNvSpPr/>
            <p:nvPr>
              <p:custDataLst>
                <p:tags r:id="rId18"/>
              </p:custDataLst>
            </p:nvPr>
          </p:nvSpPr>
          <p:spPr bwMode="auto"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5" name="RemarkBlock"/>
            <p:cNvSpPr/>
            <p:nvPr>
              <p:custDataLst>
                <p:tags r:id="rId19"/>
              </p:custDataLst>
            </p:nvPr>
          </p:nvSpPr>
          <p:spPr bwMode="auto"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6" name="RemarkTitleText"/>
            <p:cNvSpPr txBox="1"/>
            <p:nvPr>
              <p:custDataLst>
                <p:tags r:id="rId20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18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sp>
        <p:nvSpPr>
          <p:cNvPr id="12" name="RemarkBack"/>
          <p:cNvSpPr/>
          <p:nvPr>
            <p:custDataLst>
              <p:tags r:id="rId9"/>
            </p:custDataLst>
          </p:nvPr>
        </p:nvSpPr>
        <p:spPr bwMode="auto"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1" name="RemarkBlock"/>
          <p:cNvSpPr/>
          <p:nvPr>
            <p:custDataLst>
              <p:tags r:id="rId10"/>
            </p:custDataLst>
          </p:nvPr>
        </p:nvSpPr>
        <p:spPr bwMode="auto"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2" name="RemarkTitleText"/>
          <p:cNvSpPr txBox="1"/>
          <p:nvPr>
            <p:custDataLst>
              <p:tags r:id="rId11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pPr algn="l"/>
            <a:r>
              <a:rPr lang="zh-CN" altLang="en-US" sz="180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6" name="TitleBackground"/>
            <p:cNvSpPr/>
            <p:nvPr>
              <p:custDataLst>
                <p:tags r:id="rId14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" name="ColorBlock"/>
            <p:cNvSpPr/>
            <p:nvPr>
              <p:custDataLst>
                <p:tags r:id="rId15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9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609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0258F2E4-9744-4EA0-A743-160280795754}" type="slidenum">
              <a:rPr kumimoji="0" lang="en-US" altLang="zh-CN" sz="1400" smtClean="0">
                <a:solidFill>
                  <a:srgbClr val="000000"/>
                </a:solidFill>
              </a:rPr>
              <a:pPr eaLnBrk="1" hangingPunct="1"/>
              <a:t>18</a:t>
            </a:fld>
            <a:endParaRPr kumimoji="0" lang="en-US" altLang="zh-CN" sz="1400" smtClean="0">
              <a:solidFill>
                <a:srgbClr val="000000"/>
              </a:solidFill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 bwMode="auto">
          <a:xfrm>
            <a:off x="532953" y="614511"/>
            <a:ext cx="8791575" cy="48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zh-CN" altLang="en-US" sz="32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zh-CN" altLang="en-US" sz="320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、质点和参考系</a:t>
            </a:r>
            <a:endParaRPr lang="zh-CN" altLang="en-US" sz="32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32953" y="1857315"/>
            <a:ext cx="7994848" cy="5257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2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实际物体：具有大小、形状，其运动可能有移动、转动、形变。物体上各点的运动情况可能是不同的，非常复杂（如火车运动）。</a:t>
            </a:r>
            <a:endParaRPr lang="en-US" altLang="zh-CN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为了使描述简化，分清主次，引入“质点模型”。</a:t>
            </a:r>
            <a:endParaRPr lang="en-US" altLang="zh-CN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sz="26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质点：有质量，没有体积，是一个理想模型。</a:t>
            </a:r>
            <a:endParaRPr lang="en-US" altLang="zh-CN" sz="2600" b="1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71500" indent="-4572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忽略了物体的形状、大小所产生的效果，突出了</a:t>
            </a:r>
            <a:r>
              <a:rPr lang="zh-CN" altLang="en-US" sz="2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质量</a:t>
            </a:r>
            <a:r>
              <a:rPr lang="zh-CN" altLang="en-US" sz="2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位置</a:t>
            </a:r>
            <a:r>
              <a:rPr lang="zh-CN" altLang="en-US" sz="2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力</a:t>
            </a:r>
            <a:r>
              <a:rPr lang="zh-CN" altLang="en-US" sz="2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三者之间的</a:t>
            </a:r>
            <a:r>
              <a:rPr lang="zh-CN" altLang="en-US" sz="2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主要矛盾</a:t>
            </a:r>
            <a:r>
              <a:rPr lang="zh-CN" altLang="en-US" sz="2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1371600" lvl="3" indent="0" eaLnBrk="1" hangingPunct="1">
              <a:buFont typeface="Wingdings" pitchFamily="2" charset="2"/>
              <a:buNone/>
              <a:defRPr/>
            </a:pPr>
            <a:endParaRPr lang="en-US" altLang="zh-CN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371600" lvl="3" indent="0" eaLnBrk="1" hangingPunct="1">
              <a:buFont typeface="Wingdings" pitchFamily="2" charset="2"/>
              <a:buNone/>
              <a:defRPr/>
            </a:pPr>
            <a:endParaRPr lang="en-US" altLang="zh-CN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 eaLnBrk="1" hangingPunct="1">
              <a:defRPr/>
            </a:pPr>
            <a:endParaRPr lang="en-US" altLang="zh-CN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71550" lvl="1" indent="-514350" eaLnBrk="1" hangingPunct="1">
              <a:buFont typeface="+mj-ea"/>
              <a:buAutoNum type="circleNumDbPlain"/>
              <a:defRPr/>
            </a:pPr>
            <a:endParaRPr lang="zh-CN" altLang="en-US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9186" y="1245783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、质点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101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827584" y="1340768"/>
            <a:ext cx="472116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力学中典型的理想模型：</a:t>
            </a:r>
            <a:endParaRPr lang="en-US" altLang="zh-CN" sz="32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342900" indent="-342900" algn="l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sz="32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质点</a:t>
            </a:r>
            <a:endParaRPr lang="en-US" altLang="zh-CN" sz="32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342900" indent="-342900" algn="l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32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 刚体</a:t>
            </a:r>
            <a:endParaRPr lang="en-US" altLang="zh-CN" sz="32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342900" indent="-342900" algn="l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sz="32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完全弹性体</a:t>
            </a:r>
            <a:endParaRPr lang="en-US" altLang="zh-CN" sz="32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342900" indent="-342900" algn="l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32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 理想流体</a:t>
            </a:r>
            <a:endParaRPr lang="en-US" altLang="zh-CN" sz="32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748" y="1340768"/>
            <a:ext cx="3477344" cy="48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2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08" y="0"/>
            <a:ext cx="3170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11560" y="1051520"/>
            <a:ext cx="7994848" cy="5257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2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条件（满足其中一条）</a:t>
            </a:r>
            <a:r>
              <a:rPr lang="en-US" altLang="zh-CN" sz="2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pPr marL="914400" lvl="1" indent="-457200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6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物体本身的几何线度比所研究问题中的线度小得多。</a:t>
            </a:r>
            <a:endParaRPr lang="en-US" altLang="zh-CN" sz="2600" b="1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lvl="1" indent="-457200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6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物体只有平移运动</a:t>
            </a:r>
            <a:r>
              <a:rPr lang="en-US" altLang="zh-CN" sz="26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6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平动。 </a:t>
            </a:r>
            <a:endParaRPr lang="en-US" altLang="zh-CN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71500" indent="-4572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实际问题中，先看作质点，然后再考虑形状、大小，对结论进行修正。</a:t>
            </a:r>
          </a:p>
          <a:p>
            <a:pPr marL="1371600" lvl="3" indent="0" eaLnBrk="1" hangingPunct="1">
              <a:buFont typeface="Wingdings" pitchFamily="2" charset="2"/>
              <a:buNone/>
              <a:defRPr/>
            </a:pPr>
            <a:endParaRPr lang="en-US" altLang="zh-CN" sz="2600" dirty="0" smtClean="0">
              <a:solidFill>
                <a:srgbClr val="000000"/>
              </a:solidFill>
            </a:endParaRPr>
          </a:p>
          <a:p>
            <a:pPr marL="1371600" lvl="3" indent="0" eaLnBrk="1" hangingPunct="1">
              <a:buFont typeface="Wingdings" pitchFamily="2" charset="2"/>
              <a:buNone/>
              <a:defRPr/>
            </a:pPr>
            <a:endParaRPr lang="en-US" altLang="zh-CN" sz="2600" dirty="0" smtClean="0">
              <a:solidFill>
                <a:srgbClr val="000000"/>
              </a:solidFill>
            </a:endParaRPr>
          </a:p>
          <a:p>
            <a:pPr lvl="2" eaLnBrk="1" hangingPunct="1">
              <a:defRPr/>
            </a:pPr>
            <a:endParaRPr lang="en-US" altLang="zh-CN" sz="2600" dirty="0" smtClean="0">
              <a:solidFill>
                <a:srgbClr val="000000"/>
              </a:solidFill>
            </a:endParaRPr>
          </a:p>
          <a:p>
            <a:pPr marL="971550" lvl="1" indent="-514350" eaLnBrk="1" hangingPunct="1">
              <a:buFont typeface="+mj-ea"/>
              <a:buAutoNum type="circleNumDbPlain"/>
              <a:defRPr/>
            </a:pPr>
            <a:endParaRPr lang="zh-CN" altLang="en-US" sz="2600" dirty="0" smtClean="0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9632" y="5085184"/>
            <a:ext cx="4134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理论依据：质心运动定理</a:t>
            </a:r>
            <a:endParaRPr lang="zh-CN" altLang="en-US" sz="2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605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543946" y="652398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、参考系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43946" y="1219200"/>
            <a:ext cx="7994848" cy="5257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2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参考物</a:t>
            </a:r>
            <a:r>
              <a:rPr lang="zh-CN" altLang="en-US" sz="2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：为了研究运动，固定坐标系的物体</a:t>
            </a:r>
            <a:endParaRPr lang="en-US" altLang="zh-CN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2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参考坐标系</a:t>
            </a:r>
            <a:r>
              <a:rPr lang="zh-CN" altLang="en-US" sz="2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：参考系</a:t>
            </a:r>
            <a:r>
              <a:rPr lang="en-US" altLang="zh-CN" sz="2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2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参考物</a:t>
            </a:r>
            <a:r>
              <a:rPr lang="en-US" altLang="zh-CN" sz="2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2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坐标架</a:t>
            </a:r>
            <a:r>
              <a:rPr lang="en-US" altLang="zh-CN" sz="2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2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钟</a:t>
            </a:r>
            <a:endParaRPr lang="en-US" altLang="zh-CN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371600" lvl="3" indent="0" eaLnBrk="1" hangingPunct="1">
              <a:buFont typeface="Wingdings" pitchFamily="2" charset="2"/>
              <a:buNone/>
              <a:defRPr/>
            </a:pPr>
            <a:endParaRPr lang="en-US" altLang="zh-CN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371600" lvl="3" indent="0" eaLnBrk="1" hangingPunct="1">
              <a:buFont typeface="Wingdings" pitchFamily="2" charset="2"/>
              <a:buNone/>
              <a:defRPr/>
            </a:pPr>
            <a:endParaRPr lang="en-US" altLang="zh-CN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 eaLnBrk="1" hangingPunct="1">
              <a:defRPr/>
            </a:pPr>
            <a:endParaRPr lang="en-US" altLang="zh-CN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71550" lvl="1" indent="-514350" eaLnBrk="1" hangingPunct="1">
              <a:buFont typeface="+mj-ea"/>
              <a:buAutoNum type="circleNumDbPlain"/>
              <a:defRPr/>
            </a:pPr>
            <a:endParaRPr lang="zh-CN" altLang="en-US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63486" y="2906098"/>
            <a:ext cx="3361905" cy="3294974"/>
            <a:chOff x="663486" y="2906098"/>
            <a:chExt cx="3361905" cy="329497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9632" y="2906098"/>
              <a:ext cx="2019048" cy="267619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486" y="5858215"/>
              <a:ext cx="3361905" cy="342857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887" y="2696380"/>
            <a:ext cx="3476625" cy="30956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184" y="5763073"/>
            <a:ext cx="2095238" cy="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5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0F1550AA-E17A-45C4-95C4-C12920169CE3}" type="slidenum">
              <a:rPr kumimoji="0" lang="en-US" altLang="zh-CN" sz="1400" smtClean="0">
                <a:solidFill>
                  <a:srgbClr val="000000"/>
                </a:solidFill>
              </a:rPr>
              <a:pPr eaLnBrk="1" hangingPunct="1"/>
              <a:t>22</a:t>
            </a:fld>
            <a:endParaRPr kumimoji="0" lang="en-US" altLang="zh-CN" sz="1400" smtClean="0">
              <a:solidFill>
                <a:srgbClr val="0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67544" y="777590"/>
            <a:ext cx="7848600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运动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是绝对的，静止是相对的</a:t>
            </a: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l" eaLnBrk="1" hangingPunct="1">
              <a:spcBef>
                <a:spcPct val="20000"/>
              </a:spcBef>
              <a:buFont typeface="Wingdings" pitchFamily="2" charset="2"/>
              <a:buChar char="ü"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描述一个物体的运动，必须指明是以哪一个物体为参考系，这个被选作参考的物体就叫做</a:t>
            </a:r>
            <a:r>
              <a:rPr lang="zh-CN" altLang="en-US" u="sng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参考系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l" eaLnBrk="1" hangingPunct="1">
              <a:spcBef>
                <a:spcPct val="20000"/>
              </a:spcBef>
              <a:buFont typeface="Wingdings" pitchFamily="2" charset="2"/>
              <a:buChar char="ü"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运动的描述具有相对性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选不同的</a:t>
            </a: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参照系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，对物体所作的运动描述也不同。</a:t>
            </a: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l" eaLnBrk="1" hangingPunct="1">
              <a:spcBef>
                <a:spcPct val="20000"/>
              </a:spcBef>
              <a:buFont typeface="Wingdings" pitchFamily="2" charset="2"/>
              <a:buChar char="ü"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原则上</a:t>
            </a: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参照系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的选择是任意的，一般以便于描述所研究的对象为前提。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15344" y="4797152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参考系的选择是任意的，对于同一个质点的位置，用不同参考系来描写时，则具有不同的位置矢量。就这一点，我们可以说，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位置是具有相对性的物理量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202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0E1085DE-103A-4606-9F3B-DBBF6D375183}" type="slidenum">
              <a:rPr kumimoji="0" lang="en-US" altLang="zh-CN" sz="1400" smtClean="0">
                <a:solidFill>
                  <a:srgbClr val="000000"/>
                </a:solidFill>
              </a:rPr>
              <a:pPr eaLnBrk="1" hangingPunct="1"/>
              <a:t>23</a:t>
            </a:fld>
            <a:endParaRPr kumimoji="0" lang="en-US" altLang="zh-CN" sz="1400" smtClean="0">
              <a:solidFill>
                <a:srgbClr val="000000"/>
              </a:solidFill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685800" y="1130300"/>
            <a:ext cx="7848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为了定量描述任一时刻物体的准确位置，需要建立一个坐标系</a:t>
            </a: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坐标系是固定在</a:t>
            </a: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参照系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上的。</a:t>
            </a: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坐标系的种类很多：直角坐标、极坐标、球坐标、柱坐标、自然坐标系。以</a:t>
            </a: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描述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</a:t>
            </a: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便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为前提。</a:t>
            </a: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坐标系可看做是</a:t>
            </a: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参照系的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数学抽象。指明了坐标系也就确定了</a:t>
            </a: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参照系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955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3" name="标题 1"/>
          <p:cNvSpPr txBox="1">
            <a:spLocks/>
          </p:cNvSpPr>
          <p:nvPr/>
        </p:nvSpPr>
        <p:spPr bwMode="auto">
          <a:xfrm>
            <a:off x="532953" y="781377"/>
            <a:ext cx="8791575" cy="48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zh-CN" altLang="en-US" sz="3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zh-CN" altLang="en-US" sz="32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、轨迹、位移矢量与运动方程</a:t>
            </a:r>
            <a:endParaRPr lang="zh-CN" altLang="en-US" sz="32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827584" y="1335410"/>
            <a:ext cx="7994848" cy="51415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14350" lvl="1" indent="-514350" eaLnBrk="1" hangingPunct="1">
              <a:lnSpc>
                <a:spcPct val="150000"/>
              </a:lnSpc>
              <a:buAutoNum type="arabicPeriod"/>
              <a:defRPr/>
            </a:pPr>
            <a:r>
              <a:rPr lang="zh-CN" altLang="en-US" sz="2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轨迹</a:t>
            </a:r>
            <a:endParaRPr lang="en-US" altLang="zh-CN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71550" lvl="1" indent="-514350" eaLnBrk="1" hangingPunct="1">
              <a:buFont typeface="+mj-ea"/>
              <a:buAutoNum type="circleNumDbPlain"/>
              <a:defRPr/>
            </a:pPr>
            <a:endParaRPr lang="zh-CN" altLang="en-US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0504" y="2060848"/>
            <a:ext cx="7387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质点在运动中所经历的各点在空间连成一条曲线，这条曲线我们称之为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轨迹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60" y="3406213"/>
            <a:ext cx="4208565" cy="27245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36" y="2806191"/>
            <a:ext cx="3038095" cy="197142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341372" y="5026936"/>
            <a:ext cx="7387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轨迹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运动的记录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部分信息</a:t>
            </a:r>
          </a:p>
        </p:txBody>
      </p:sp>
    </p:spTree>
    <p:extLst>
      <p:ext uri="{BB962C8B-B14F-4D97-AF65-F5344CB8AC3E}">
        <p14:creationId xmlns:p14="http://schemas.microsoft.com/office/powerpoint/2010/main" val="90898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F64FA886-FF0A-4D0C-B4B3-42BDB1899461}" type="slidenum">
              <a:rPr kumimoji="0" lang="en-US" altLang="zh-CN" sz="1400" smtClean="0"/>
              <a:pPr eaLnBrk="1" hangingPunct="1"/>
              <a:t>25</a:t>
            </a:fld>
            <a:endParaRPr kumimoji="0" lang="en-US" altLang="zh-CN" sz="1400" smtClean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76969" y="1588689"/>
            <a:ext cx="7848600" cy="180419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55600" lvl="1" indent="-355600" eaLnBrk="1" hangingPunct="1">
              <a:defRPr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在直角坐标系中，</a:t>
            </a:r>
            <a:r>
              <a:rPr lang="en-US" altLang="zh-CN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可以用三个坐标轴的分量表示：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lvl="1" indent="0" eaLnBrk="1" hangingPunct="1">
              <a:buFont typeface="Wingdings" pitchFamily="2" charset="2"/>
              <a:buNone/>
              <a:defRPr/>
            </a:pPr>
            <a:r>
              <a:rPr lang="en-US" altLang="zh-CN" dirty="0" smtClean="0">
                <a:solidFill>
                  <a:srgbClr val="0000FF"/>
                </a:solidFill>
              </a:rPr>
              <a:t>	             </a:t>
            </a:r>
          </a:p>
          <a:p>
            <a:pPr marL="266700" lvl="1" indent="-266700" eaLnBrk="1" hangingPunct="1">
              <a:buFont typeface="Wingdings" pitchFamily="2" charset="2"/>
              <a:buNone/>
              <a:defRPr/>
            </a:pPr>
            <a:r>
              <a:rPr lang="zh-CN" altLang="en-US" dirty="0" smtClean="0"/>
              <a:t>（               </a:t>
            </a:r>
            <a:r>
              <a:rPr lang="en-US" altLang="zh-CN" dirty="0" smtClean="0"/>
              <a:t>  </a:t>
            </a:r>
            <a:r>
              <a:rPr lang="zh-CN" altLang="en-US" dirty="0" smtClean="0"/>
              <a:t>为三</a:t>
            </a:r>
            <a:r>
              <a:rPr lang="zh-CN" altLang="en-US" dirty="0"/>
              <a:t>坐标轴</a:t>
            </a:r>
            <a:r>
              <a:rPr lang="zh-CN" altLang="en-US" dirty="0" smtClean="0"/>
              <a:t>方向的单位矢量，是常矢量）</a:t>
            </a:r>
            <a:endParaRPr lang="en-US" altLang="zh-CN" dirty="0" smtClean="0"/>
          </a:p>
          <a:p>
            <a:pPr marL="457200" lvl="1" indent="0" eaLnBrk="1" hangingPunct="1">
              <a:buFont typeface="Wingdings" pitchFamily="2" charset="2"/>
              <a:buNone/>
              <a:defRPr/>
            </a:pPr>
            <a:r>
              <a:rPr lang="en-US" altLang="zh-CN" dirty="0" smtClean="0"/>
              <a:t>				</a:t>
            </a:r>
          </a:p>
          <a:p>
            <a:pPr marL="3492500" lvl="1" indent="0" eaLnBrk="1" hangingPunct="1">
              <a:buFont typeface="Wingdings" pitchFamily="2" charset="2"/>
              <a:buNone/>
              <a:defRPr/>
            </a:pPr>
            <a:endParaRPr lang="en-US" altLang="zh-CN" u="sng" dirty="0" smtClean="0"/>
          </a:p>
          <a:p>
            <a:pPr marL="3492500" lvl="1" indent="0" eaLnBrk="1" hangingPunct="1">
              <a:buFont typeface="Wingdings" pitchFamily="2" charset="2"/>
              <a:buNone/>
              <a:defRPr/>
            </a:pPr>
            <a:endParaRPr lang="en-US" altLang="zh-CN" u="sng" dirty="0"/>
          </a:p>
          <a:p>
            <a:pPr marL="3492500" lvl="1" indent="0" eaLnBrk="1" hangingPunct="1">
              <a:buFont typeface="Wingdings" pitchFamily="2" charset="2"/>
              <a:buNone/>
              <a:defRPr/>
            </a:pPr>
            <a:endParaRPr lang="en-US" altLang="zh-CN" u="sng" dirty="0" smtClean="0"/>
          </a:p>
          <a:p>
            <a:pPr marL="3492500" lvl="1" indent="0" eaLnBrk="1" hangingPunct="1">
              <a:buFont typeface="Wingdings" pitchFamily="2" charset="2"/>
              <a:buNone/>
              <a:defRPr/>
            </a:pPr>
            <a:endParaRPr lang="en-US" altLang="zh-CN" u="sng" dirty="0"/>
          </a:p>
          <a:p>
            <a:pPr marL="3492500" lvl="1" indent="0" eaLnBrk="1" hangingPunct="1">
              <a:buFont typeface="Wingdings" pitchFamily="2" charset="2"/>
              <a:buNone/>
              <a:defRPr/>
            </a:pPr>
            <a:endParaRPr lang="en-US" altLang="zh-CN" u="sng" dirty="0" smtClean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23939"/>
              </p:ext>
            </p:extLst>
          </p:nvPr>
        </p:nvGraphicFramePr>
        <p:xfrm>
          <a:off x="3515732" y="2161012"/>
          <a:ext cx="22034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27" name="公式" r:id="rId3" imgW="888614" imgH="241195" progId="Equation.3">
                  <p:embed/>
                </p:oleObj>
              </mc:Choice>
              <mc:Fallback>
                <p:oleObj name="公式" r:id="rId3" imgW="888614" imgH="241195" progId="Equation.3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5732" y="2161012"/>
                        <a:ext cx="220345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537489"/>
              </p:ext>
            </p:extLst>
          </p:nvPr>
        </p:nvGraphicFramePr>
        <p:xfrm>
          <a:off x="1295177" y="3014040"/>
          <a:ext cx="1186781" cy="518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28" name="公式" r:id="rId5" imgW="406080" imgH="241200" progId="Equation.3">
                  <p:embed/>
                </p:oleObj>
              </mc:Choice>
              <mc:Fallback>
                <p:oleObj name="公式" r:id="rId5" imgW="406080" imgH="241200" progId="Equation.3">
                  <p:embed/>
                  <p:pic>
                    <p:nvPicPr>
                      <p:cNvPr id="0" name="Picture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177" y="3014040"/>
                        <a:ext cx="1186781" cy="51899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4719184"/>
              </p:ext>
            </p:extLst>
          </p:nvPr>
        </p:nvGraphicFramePr>
        <p:xfrm>
          <a:off x="3781681" y="1679972"/>
          <a:ext cx="563562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29" name="公式" r:id="rId7" imgW="164885" imgH="215619" progId="Equation.3">
                  <p:embed/>
                </p:oleObj>
              </mc:Choice>
              <mc:Fallback>
                <p:oleObj name="公式" r:id="rId7" imgW="164885" imgH="215619" progId="Equation.3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1681" y="1679972"/>
                        <a:ext cx="563562" cy="322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150422"/>
              </p:ext>
            </p:extLst>
          </p:nvPr>
        </p:nvGraphicFramePr>
        <p:xfrm>
          <a:off x="2739879" y="2226099"/>
          <a:ext cx="812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30" name="公式" r:id="rId9" imgW="164885" imgH="215619" progId="Equation.3">
                  <p:embed/>
                </p:oleObj>
              </mc:Choice>
              <mc:Fallback>
                <p:oleObj name="公式" r:id="rId9" imgW="164885" imgH="215619" progId="Equation.3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9879" y="2226099"/>
                        <a:ext cx="812800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24"/>
          <p:cNvGrpSpPr>
            <a:grpSpLocks/>
          </p:cNvGrpSpPr>
          <p:nvPr/>
        </p:nvGrpSpPr>
        <p:grpSpPr bwMode="auto">
          <a:xfrm>
            <a:off x="4693443" y="3400311"/>
            <a:ext cx="3719513" cy="3370263"/>
            <a:chOff x="493" y="1744"/>
            <a:chExt cx="2545" cy="2123"/>
          </a:xfrm>
        </p:grpSpPr>
        <p:sp>
          <p:nvSpPr>
            <p:cNvPr id="18" name="Text Box 25"/>
            <p:cNvSpPr txBox="1">
              <a:spLocks noChangeArrowheads="1"/>
            </p:cNvSpPr>
            <p:nvPr/>
          </p:nvSpPr>
          <p:spPr bwMode="auto">
            <a:xfrm>
              <a:off x="1395" y="2672"/>
              <a:ext cx="628" cy="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i="1">
                  <a:solidFill>
                    <a:srgbClr val="FF0000"/>
                  </a:solidFill>
                  <a:latin typeface="Tahoma" pitchFamily="34" charset="0"/>
                </a:rPr>
                <a:t> </a:t>
              </a:r>
              <a:r>
                <a:rPr lang="en-US" altLang="zh-CN" sz="3200" b="1" i="1">
                  <a:solidFill>
                    <a:srgbClr val="FF0000"/>
                  </a:solidFill>
                  <a:latin typeface="Tahoma" pitchFamily="34" charset="0"/>
                </a:rPr>
                <a:t>r</a:t>
              </a:r>
              <a:endParaRPr lang="en-US" altLang="zh-CN" sz="2800" b="1">
                <a:solidFill>
                  <a:srgbClr val="FF0000"/>
                </a:solidFill>
                <a:latin typeface="Tahoma" pitchFamily="34" charset="0"/>
              </a:endParaRPr>
            </a:p>
          </p:txBody>
        </p:sp>
        <p:sp>
          <p:nvSpPr>
            <p:cNvPr id="19" name="Text Box 26"/>
            <p:cNvSpPr txBox="1">
              <a:spLocks noChangeArrowheads="1"/>
            </p:cNvSpPr>
            <p:nvPr/>
          </p:nvSpPr>
          <p:spPr bwMode="auto">
            <a:xfrm>
              <a:off x="1085" y="3197"/>
              <a:ext cx="384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>
                  <a:latin typeface="Tahoma" pitchFamily="34" charset="0"/>
                </a:rPr>
                <a:t> </a:t>
              </a:r>
              <a:r>
                <a:rPr lang="en-US" altLang="zh-CN" sz="2800" b="1">
                  <a:latin typeface="Tahoma" pitchFamily="34" charset="0"/>
                </a:rPr>
                <a:t>0</a:t>
              </a:r>
              <a:endParaRPr lang="en-US" altLang="zh-CN" sz="2800" b="1" i="1">
                <a:latin typeface="Tahoma" pitchFamily="34" charset="0"/>
              </a:endParaRPr>
            </a:p>
          </p:txBody>
        </p:sp>
        <p:sp>
          <p:nvSpPr>
            <p:cNvPr id="20" name="Line 27"/>
            <p:cNvSpPr>
              <a:spLocks noChangeShapeType="1"/>
            </p:cNvSpPr>
            <p:nvPr/>
          </p:nvSpPr>
          <p:spPr bwMode="auto">
            <a:xfrm flipV="1">
              <a:off x="1212" y="1976"/>
              <a:ext cx="0" cy="129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8"/>
            <p:cNvSpPr>
              <a:spLocks noChangeShapeType="1"/>
            </p:cNvSpPr>
            <p:nvPr/>
          </p:nvSpPr>
          <p:spPr bwMode="auto">
            <a:xfrm flipH="1">
              <a:off x="541" y="3258"/>
              <a:ext cx="671" cy="3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9"/>
            <p:cNvSpPr>
              <a:spLocks noChangeShapeType="1"/>
            </p:cNvSpPr>
            <p:nvPr/>
          </p:nvSpPr>
          <p:spPr bwMode="auto">
            <a:xfrm>
              <a:off x="1212" y="3266"/>
              <a:ext cx="167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30"/>
            <p:cNvSpPr>
              <a:spLocks noChangeShapeType="1"/>
            </p:cNvSpPr>
            <p:nvPr/>
          </p:nvSpPr>
          <p:spPr bwMode="auto">
            <a:xfrm flipV="1">
              <a:off x="1212" y="3029"/>
              <a:ext cx="0" cy="23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31"/>
            <p:cNvSpPr>
              <a:spLocks noChangeShapeType="1"/>
            </p:cNvSpPr>
            <p:nvPr/>
          </p:nvSpPr>
          <p:spPr bwMode="auto">
            <a:xfrm flipH="1">
              <a:off x="1027" y="3266"/>
              <a:ext cx="174" cy="9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32"/>
            <p:cNvSpPr>
              <a:spLocks noChangeShapeType="1"/>
            </p:cNvSpPr>
            <p:nvPr/>
          </p:nvSpPr>
          <p:spPr bwMode="auto">
            <a:xfrm>
              <a:off x="1221" y="3258"/>
              <a:ext cx="235" cy="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33"/>
            <p:cNvSpPr>
              <a:spLocks/>
            </p:cNvSpPr>
            <p:nvPr/>
          </p:nvSpPr>
          <p:spPr bwMode="auto">
            <a:xfrm>
              <a:off x="945" y="2357"/>
              <a:ext cx="1709" cy="577"/>
            </a:xfrm>
            <a:custGeom>
              <a:avLst/>
              <a:gdLst>
                <a:gd name="T0" fmla="*/ 0 w 2940"/>
                <a:gd name="T1" fmla="*/ 5 h 987"/>
                <a:gd name="T2" fmla="*/ 3 w 2940"/>
                <a:gd name="T3" fmla="*/ 1 h 987"/>
                <a:gd name="T4" fmla="*/ 7 w 2940"/>
                <a:gd name="T5" fmla="*/ 1 h 987"/>
                <a:gd name="T6" fmla="*/ 13 w 2940"/>
                <a:gd name="T7" fmla="*/ 2 h 98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40" h="987">
                  <a:moveTo>
                    <a:pt x="0" y="987"/>
                  </a:moveTo>
                  <a:cubicBezTo>
                    <a:pt x="232" y="683"/>
                    <a:pt x="465" y="380"/>
                    <a:pt x="720" y="222"/>
                  </a:cubicBezTo>
                  <a:cubicBezTo>
                    <a:pt x="975" y="64"/>
                    <a:pt x="1160" y="0"/>
                    <a:pt x="1530" y="42"/>
                  </a:cubicBezTo>
                  <a:cubicBezTo>
                    <a:pt x="1900" y="84"/>
                    <a:pt x="2703" y="405"/>
                    <a:pt x="2940" y="477"/>
                  </a:cubicBezTo>
                </a:path>
              </a:pathLst>
            </a:custGeom>
            <a:noFill/>
            <a:ln w="28575" cmpd="sng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34"/>
            <p:cNvSpPr>
              <a:spLocks noChangeShapeType="1"/>
            </p:cNvSpPr>
            <p:nvPr/>
          </p:nvSpPr>
          <p:spPr bwMode="auto">
            <a:xfrm flipV="1">
              <a:off x="1214" y="2415"/>
              <a:ext cx="662" cy="84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35"/>
            <p:cNvSpPr>
              <a:spLocks noChangeShapeType="1"/>
            </p:cNvSpPr>
            <p:nvPr/>
          </p:nvSpPr>
          <p:spPr bwMode="auto">
            <a:xfrm>
              <a:off x="1875" y="2433"/>
              <a:ext cx="0" cy="11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36"/>
            <p:cNvSpPr>
              <a:spLocks noChangeShapeType="1"/>
            </p:cNvSpPr>
            <p:nvPr/>
          </p:nvSpPr>
          <p:spPr bwMode="auto">
            <a:xfrm flipV="1">
              <a:off x="1875" y="3266"/>
              <a:ext cx="401" cy="24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37"/>
            <p:cNvSpPr>
              <a:spLocks noChangeShapeType="1"/>
            </p:cNvSpPr>
            <p:nvPr/>
          </p:nvSpPr>
          <p:spPr bwMode="auto">
            <a:xfrm flipH="1">
              <a:off x="768" y="3512"/>
              <a:ext cx="110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38"/>
            <p:cNvSpPr>
              <a:spLocks noChangeShapeType="1"/>
            </p:cNvSpPr>
            <p:nvPr/>
          </p:nvSpPr>
          <p:spPr bwMode="auto">
            <a:xfrm flipH="1" flipV="1">
              <a:off x="1212" y="2178"/>
              <a:ext cx="663" cy="2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Text Box 39"/>
            <p:cNvSpPr txBox="1">
              <a:spLocks noChangeArrowheads="1"/>
            </p:cNvSpPr>
            <p:nvPr/>
          </p:nvSpPr>
          <p:spPr bwMode="auto">
            <a:xfrm>
              <a:off x="1674" y="2196"/>
              <a:ext cx="349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/>
              <a:r>
                <a:rPr lang="en-US" altLang="zh-CN" sz="1000">
                  <a:solidFill>
                    <a:srgbClr val="FF0000"/>
                  </a:solidFill>
                </a:rPr>
                <a:t>·</a:t>
              </a:r>
              <a:endParaRPr lang="en-US" altLang="zh-CN" sz="1000">
                <a:solidFill>
                  <a:srgbClr val="FF0000"/>
                </a:solidFill>
                <a:latin typeface="Tahoma" pitchFamily="34" charset="0"/>
              </a:endParaRPr>
            </a:p>
          </p:txBody>
        </p:sp>
        <p:sp>
          <p:nvSpPr>
            <p:cNvPr id="33" name="Text Box 40"/>
            <p:cNvSpPr txBox="1">
              <a:spLocks noChangeArrowheads="1"/>
            </p:cNvSpPr>
            <p:nvPr/>
          </p:nvSpPr>
          <p:spPr bwMode="auto">
            <a:xfrm>
              <a:off x="493" y="3534"/>
              <a:ext cx="296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/>
              <a:r>
                <a:rPr lang="en-US" altLang="zh-CN" sz="3200" b="1" i="1">
                  <a:latin typeface="Tahoma" pitchFamily="34" charset="0"/>
                </a:rPr>
                <a:t>x</a:t>
              </a:r>
            </a:p>
          </p:txBody>
        </p:sp>
        <p:sp>
          <p:nvSpPr>
            <p:cNvPr id="34" name="Text Box 41"/>
            <p:cNvSpPr txBox="1">
              <a:spLocks noChangeArrowheads="1"/>
            </p:cNvSpPr>
            <p:nvPr/>
          </p:nvSpPr>
          <p:spPr bwMode="auto">
            <a:xfrm>
              <a:off x="1152" y="1744"/>
              <a:ext cx="384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3200" b="1" i="1">
                  <a:latin typeface="Tahoma" pitchFamily="34" charset="0"/>
                </a:rPr>
                <a:t> </a:t>
              </a:r>
              <a:r>
                <a:rPr lang="en-US" altLang="zh-CN" sz="3200" b="1" i="1">
                  <a:latin typeface="Tahoma" pitchFamily="34" charset="0"/>
                </a:rPr>
                <a:t>z</a:t>
              </a:r>
            </a:p>
          </p:txBody>
        </p:sp>
        <p:sp>
          <p:nvSpPr>
            <p:cNvPr id="35" name="Text Box 42"/>
            <p:cNvSpPr txBox="1">
              <a:spLocks noChangeArrowheads="1"/>
            </p:cNvSpPr>
            <p:nvPr/>
          </p:nvSpPr>
          <p:spPr bwMode="auto">
            <a:xfrm>
              <a:off x="2654" y="3174"/>
              <a:ext cx="384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3200" b="1" i="1" dirty="0">
                  <a:latin typeface="Tahoma" pitchFamily="34" charset="0"/>
                </a:rPr>
                <a:t> </a:t>
              </a:r>
              <a:r>
                <a:rPr lang="en-US" altLang="zh-CN" sz="3200" b="1" i="1" dirty="0">
                  <a:latin typeface="Tahoma" pitchFamily="34" charset="0"/>
                </a:rPr>
                <a:t>y</a:t>
              </a:r>
            </a:p>
          </p:txBody>
        </p:sp>
        <p:sp>
          <p:nvSpPr>
            <p:cNvPr id="36" name="Text Box 43"/>
            <p:cNvSpPr txBox="1">
              <a:spLocks noChangeArrowheads="1"/>
            </p:cNvSpPr>
            <p:nvPr/>
          </p:nvSpPr>
          <p:spPr bwMode="auto">
            <a:xfrm>
              <a:off x="1948" y="2723"/>
              <a:ext cx="442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i="1" dirty="0">
                  <a:solidFill>
                    <a:srgbClr val="FF0000"/>
                  </a:solidFill>
                  <a:latin typeface="Tahoma" pitchFamily="34" charset="0"/>
                </a:rPr>
                <a:t> </a:t>
              </a:r>
              <a:r>
                <a:rPr lang="en-US" altLang="zh-CN" sz="2800" b="1" i="1" dirty="0">
                  <a:solidFill>
                    <a:srgbClr val="FF0000"/>
                  </a:solidFill>
                  <a:latin typeface="Tahoma" pitchFamily="34" charset="0"/>
                </a:rPr>
                <a:t>z</a:t>
              </a:r>
              <a:endParaRPr lang="en-US" altLang="zh-CN" sz="2800" b="1" dirty="0">
                <a:solidFill>
                  <a:srgbClr val="FF0000"/>
                </a:solidFill>
                <a:latin typeface="Tahoma" pitchFamily="34" charset="0"/>
              </a:endParaRPr>
            </a:p>
          </p:txBody>
        </p:sp>
        <p:sp>
          <p:nvSpPr>
            <p:cNvPr id="37" name="Text Box 44"/>
            <p:cNvSpPr txBox="1">
              <a:spLocks noChangeArrowheads="1"/>
            </p:cNvSpPr>
            <p:nvPr/>
          </p:nvSpPr>
          <p:spPr bwMode="auto">
            <a:xfrm>
              <a:off x="1054" y="3450"/>
              <a:ext cx="482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i="1">
                  <a:solidFill>
                    <a:srgbClr val="FF0000"/>
                  </a:solidFill>
                  <a:latin typeface="Tahoma" pitchFamily="34" charset="0"/>
                </a:rPr>
                <a:t> </a:t>
              </a:r>
              <a:r>
                <a:rPr lang="en-US" altLang="zh-CN" sz="2800" b="1" i="1">
                  <a:solidFill>
                    <a:srgbClr val="FF0000"/>
                  </a:solidFill>
                  <a:latin typeface="Tahoma" pitchFamily="34" charset="0"/>
                </a:rPr>
                <a:t>y</a:t>
              </a:r>
              <a:endParaRPr lang="en-US" altLang="zh-CN" sz="2800" b="1">
                <a:solidFill>
                  <a:srgbClr val="FF0000"/>
                </a:solidFill>
                <a:latin typeface="Tahoma" pitchFamily="34" charset="0"/>
              </a:endParaRPr>
            </a:p>
          </p:txBody>
        </p:sp>
        <p:sp>
          <p:nvSpPr>
            <p:cNvPr id="38" name="Text Box 45"/>
            <p:cNvSpPr txBox="1">
              <a:spLocks noChangeArrowheads="1"/>
            </p:cNvSpPr>
            <p:nvPr/>
          </p:nvSpPr>
          <p:spPr bwMode="auto">
            <a:xfrm>
              <a:off x="2110" y="3343"/>
              <a:ext cx="50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i="1">
                  <a:solidFill>
                    <a:srgbClr val="FF0000"/>
                  </a:solidFill>
                  <a:latin typeface="Tahoma" pitchFamily="34" charset="0"/>
                </a:rPr>
                <a:t>x</a:t>
              </a:r>
              <a:endParaRPr lang="en-US" altLang="zh-CN" sz="2800" b="1">
                <a:solidFill>
                  <a:srgbClr val="FF0000"/>
                </a:solidFill>
                <a:latin typeface="Tahoma" pitchFamily="34" charset="0"/>
              </a:endParaRPr>
            </a:p>
          </p:txBody>
        </p:sp>
        <p:sp>
          <p:nvSpPr>
            <p:cNvPr id="39" name="Line 46"/>
            <p:cNvSpPr>
              <a:spLocks noChangeShapeType="1"/>
            </p:cNvSpPr>
            <p:nvPr/>
          </p:nvSpPr>
          <p:spPr bwMode="auto">
            <a:xfrm>
              <a:off x="1655" y="2740"/>
              <a:ext cx="19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Text Box 47"/>
            <p:cNvSpPr txBox="1">
              <a:spLocks noChangeArrowheads="1"/>
            </p:cNvSpPr>
            <p:nvPr/>
          </p:nvSpPr>
          <p:spPr bwMode="auto">
            <a:xfrm>
              <a:off x="1639" y="2056"/>
              <a:ext cx="10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zh-CN" altLang="en-US" sz="2800" b="1" i="1" dirty="0">
                  <a:solidFill>
                    <a:srgbClr val="FF0000"/>
                  </a:solidFill>
                </a:rPr>
                <a:t> </a:t>
              </a:r>
              <a:r>
                <a:rPr lang="en-US" altLang="zh-CN" sz="2800" b="1" i="1" dirty="0">
                  <a:solidFill>
                    <a:srgbClr val="FF0000"/>
                  </a:solidFill>
                </a:rPr>
                <a:t>P</a:t>
              </a:r>
              <a:r>
                <a:rPr lang="en-US" altLang="zh-CN" b="1" dirty="0">
                  <a:solidFill>
                    <a:srgbClr val="FF0000"/>
                  </a:solidFill>
                </a:rPr>
                <a:t>(</a:t>
              </a:r>
              <a:r>
                <a:rPr lang="en-US" altLang="zh-CN" b="1" dirty="0" err="1">
                  <a:solidFill>
                    <a:srgbClr val="FF0000"/>
                  </a:solidFill>
                  <a:latin typeface="+mn-lt"/>
                </a:rPr>
                <a:t>x,y,z</a:t>
              </a:r>
              <a:r>
                <a:rPr lang="en-US" altLang="zh-CN" b="1" dirty="0">
                  <a:solidFill>
                    <a:srgbClr val="FF0000"/>
                  </a:solidFill>
                </a:rPr>
                <a:t>)</a:t>
              </a:r>
              <a:endParaRPr lang="en-US" altLang="zh-C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 Box 48"/>
            <p:cNvSpPr txBox="1">
              <a:spLocks noChangeArrowheads="1"/>
            </p:cNvSpPr>
            <p:nvPr/>
          </p:nvSpPr>
          <p:spPr bwMode="auto">
            <a:xfrm>
              <a:off x="1693" y="2299"/>
              <a:ext cx="38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200">
                  <a:solidFill>
                    <a:srgbClr val="FF00FF"/>
                  </a:solidFill>
                  <a:latin typeface="Tahoma" pitchFamily="34" charset="0"/>
                </a:rPr>
                <a:t>●</a:t>
              </a:r>
            </a:p>
          </p:txBody>
        </p:sp>
        <p:graphicFrame>
          <p:nvGraphicFramePr>
            <p:cNvPr id="42" name="Object 49"/>
            <p:cNvGraphicFramePr>
              <a:graphicFrameLocks noChangeAspect="1"/>
            </p:cNvGraphicFramePr>
            <p:nvPr/>
          </p:nvGraphicFramePr>
          <p:xfrm>
            <a:off x="951" y="3346"/>
            <a:ext cx="189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131" name="公式" r:id="rId10" imgW="25560" imgH="152280" progId="Equation.3">
                    <p:embed/>
                  </p:oleObj>
                </mc:Choice>
                <mc:Fallback>
                  <p:oleObj name="公式" r:id="rId10" imgW="2556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1" y="3346"/>
                          <a:ext cx="189" cy="3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50"/>
            <p:cNvGraphicFramePr>
              <a:graphicFrameLocks noChangeAspect="1"/>
            </p:cNvGraphicFramePr>
            <p:nvPr/>
          </p:nvGraphicFramePr>
          <p:xfrm>
            <a:off x="1396" y="2946"/>
            <a:ext cx="184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132" name="公式" r:id="rId12" imgW="25560" imgH="177840" progId="Equation.3">
                    <p:embed/>
                  </p:oleObj>
                </mc:Choice>
                <mc:Fallback>
                  <p:oleObj name="公式" r:id="rId12" imgW="25560" imgH="1778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6" y="2946"/>
                          <a:ext cx="184" cy="3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51"/>
            <p:cNvGraphicFramePr>
              <a:graphicFrameLocks noChangeAspect="1"/>
            </p:cNvGraphicFramePr>
            <p:nvPr/>
          </p:nvGraphicFramePr>
          <p:xfrm>
            <a:off x="1214" y="2785"/>
            <a:ext cx="219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133" name="公式" r:id="rId14" imgW="50760" imgH="152280" progId="Equation.3">
                    <p:embed/>
                  </p:oleObj>
                </mc:Choice>
                <mc:Fallback>
                  <p:oleObj name="公式" r:id="rId14" imgW="5076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4" y="2785"/>
                          <a:ext cx="219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5" name="标题 1"/>
          <p:cNvSpPr txBox="1">
            <a:spLocks/>
          </p:cNvSpPr>
          <p:nvPr/>
        </p:nvSpPr>
        <p:spPr bwMode="auto">
          <a:xfrm>
            <a:off x="676969" y="755442"/>
            <a:ext cx="8791575" cy="41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2800" dirty="0" smtClean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dirty="0" smtClean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位置矢量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3" name="标题 1"/>
          <p:cNvSpPr txBox="1">
            <a:spLocks/>
          </p:cNvSpPr>
          <p:nvPr/>
        </p:nvSpPr>
        <p:spPr bwMode="auto">
          <a:xfrm>
            <a:off x="532953" y="781377"/>
            <a:ext cx="8791575" cy="48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endParaRPr lang="zh-CN" altLang="en-US" sz="3200" dirty="0">
              <a:solidFill>
                <a:srgbClr val="000000"/>
              </a:solidFill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563116" y="606425"/>
            <a:ext cx="7994848" cy="5257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 eaLnBrk="1" hangingPunct="1">
              <a:lnSpc>
                <a:spcPct val="150000"/>
              </a:lnSpc>
              <a:buNone/>
              <a:defRPr/>
            </a:pPr>
            <a:r>
              <a:rPr lang="en-US" altLang="zh-CN" sz="2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、质点的运动方程</a:t>
            </a:r>
            <a:endParaRPr lang="en-US" altLang="zh-CN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1" indent="0" eaLnBrk="1" hangingPunct="1">
              <a:lnSpc>
                <a:spcPct val="150000"/>
              </a:lnSpc>
              <a:buNone/>
              <a:defRPr/>
            </a:pPr>
            <a:r>
              <a:rPr lang="en-US" altLang="zh-CN" sz="2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当质点在空间移动时，质点的位置矢量随时间发生变化：</a:t>
            </a:r>
            <a:endParaRPr lang="en-US" altLang="zh-CN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371600" lvl="3" indent="0" eaLnBrk="1" hangingPunct="1">
              <a:buFont typeface="Wingdings" pitchFamily="2" charset="2"/>
              <a:buNone/>
              <a:defRPr/>
            </a:pPr>
            <a:endParaRPr lang="en-US" altLang="zh-CN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371600" lvl="3" indent="0" eaLnBrk="1" hangingPunct="1">
              <a:buFont typeface="Wingdings" pitchFamily="2" charset="2"/>
              <a:buNone/>
              <a:defRPr/>
            </a:pPr>
            <a:endParaRPr lang="en-US" altLang="zh-CN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 eaLnBrk="1" hangingPunct="1">
              <a:defRPr/>
            </a:pPr>
            <a:endParaRPr lang="en-US" altLang="zh-CN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71550" lvl="1" indent="-514350" eaLnBrk="1" hangingPunct="1">
              <a:buFont typeface="+mj-ea"/>
              <a:buAutoNum type="circleNumDbPlain"/>
              <a:defRPr/>
            </a:pPr>
            <a:endParaRPr lang="zh-CN" altLang="en-US" sz="26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496354"/>
              </p:ext>
            </p:extLst>
          </p:nvPr>
        </p:nvGraphicFramePr>
        <p:xfrm>
          <a:off x="3639276" y="2127468"/>
          <a:ext cx="1263178" cy="505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08" name="Equation" r:id="rId3" imgW="507960" imgH="203040" progId="Equation.DSMT4">
                  <p:embed/>
                </p:oleObj>
              </mc:Choice>
              <mc:Fallback>
                <p:oleObj name="Equation" r:id="rId3" imgW="5079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9276" y="2127468"/>
                        <a:ext cx="1263178" cy="505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301092"/>
              </p:ext>
            </p:extLst>
          </p:nvPr>
        </p:nvGraphicFramePr>
        <p:xfrm>
          <a:off x="3800729" y="4567756"/>
          <a:ext cx="22034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09" name="公式" r:id="rId5" imgW="888614" imgH="241195" progId="Equation.3">
                  <p:embed/>
                </p:oleObj>
              </mc:Choice>
              <mc:Fallback>
                <p:oleObj name="公式" r:id="rId5" imgW="888614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0729" y="4567756"/>
                        <a:ext cx="220345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056479"/>
              </p:ext>
            </p:extLst>
          </p:nvPr>
        </p:nvGraphicFramePr>
        <p:xfrm>
          <a:off x="3309894" y="4643794"/>
          <a:ext cx="812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10" name="Equation" r:id="rId7" imgW="164885" imgH="215619" progId="Equation.DSMT4">
                  <p:embed/>
                </p:oleObj>
              </mc:Choice>
              <mc:Fallback>
                <p:oleObj name="Equation" r:id="rId7" imgW="164885" imgH="21561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894" y="4643794"/>
                        <a:ext cx="812800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3609932" y="2889121"/>
            <a:ext cx="1778000" cy="1575966"/>
            <a:chOff x="5465294" y="4545434"/>
            <a:chExt cx="1778000" cy="1575966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6395831"/>
                </p:ext>
              </p:extLst>
            </p:nvPr>
          </p:nvGraphicFramePr>
          <p:xfrm>
            <a:off x="5681194" y="5048250"/>
            <a:ext cx="1562100" cy="546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611" name="公式" r:id="rId9" imgW="545863" imgH="190417" progId="Equation.3">
                    <p:embed/>
                  </p:oleObj>
                </mc:Choice>
                <mc:Fallback>
                  <p:oleObj name="公式" r:id="rId9" imgW="545863" imgH="19041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81194" y="5048250"/>
                          <a:ext cx="1562100" cy="546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6428255"/>
                </p:ext>
              </p:extLst>
            </p:nvPr>
          </p:nvGraphicFramePr>
          <p:xfrm>
            <a:off x="5681194" y="5561013"/>
            <a:ext cx="1493838" cy="560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612" name="公式" r:id="rId11" imgW="508000" imgH="190500" progId="Equation.3">
                    <p:embed/>
                  </p:oleObj>
                </mc:Choice>
                <mc:Fallback>
                  <p:oleObj name="公式" r:id="rId11" imgW="508000" imgH="190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81194" y="5561013"/>
                          <a:ext cx="1493838" cy="560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AutoShape 14"/>
            <p:cNvSpPr>
              <a:spLocks/>
            </p:cNvSpPr>
            <p:nvPr/>
          </p:nvSpPr>
          <p:spPr bwMode="auto">
            <a:xfrm>
              <a:off x="5465294" y="4552950"/>
              <a:ext cx="212725" cy="1535113"/>
            </a:xfrm>
            <a:prstGeom prst="leftBrace">
              <a:avLst>
                <a:gd name="adj1" fmla="val 60137"/>
                <a:gd name="adj2" fmla="val 50000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0387827"/>
                </p:ext>
              </p:extLst>
            </p:nvPr>
          </p:nvGraphicFramePr>
          <p:xfrm>
            <a:off x="5698359" y="4545434"/>
            <a:ext cx="1527175" cy="519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613" name="公式" r:id="rId13" imgW="558800" imgH="190500" progId="Equation.3">
                    <p:embed/>
                  </p:oleObj>
                </mc:Choice>
                <mc:Fallback>
                  <p:oleObj name="公式" r:id="rId13" imgW="558800" imgH="190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98359" y="4545434"/>
                          <a:ext cx="1527175" cy="519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文本框 5"/>
          <p:cNvSpPr txBox="1"/>
          <p:nvPr/>
        </p:nvSpPr>
        <p:spPr>
          <a:xfrm>
            <a:off x="2256687" y="339193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分量式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648451" y="5344757"/>
            <a:ext cx="7848600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800" dirty="0" smtClean="0"/>
              <a:t>由质点的运动方程可以得到质点的全部运动信息：轨迹、速度、加速度</a:t>
            </a:r>
            <a:endParaRPr lang="en-US" altLang="zh-CN" sz="2800" dirty="0" smtClean="0"/>
          </a:p>
          <a:p>
            <a:pPr marL="457200" lvl="1" indent="0" eaLnBrk="1" hangingPunct="1">
              <a:buNone/>
              <a:defRPr/>
            </a:pPr>
            <a:endParaRPr lang="en-US" altLang="zh-CN" dirty="0" smtClean="0"/>
          </a:p>
          <a:p>
            <a:pPr marL="457200" lvl="1" indent="0" eaLnBrk="1" hangingPunct="1">
              <a:buFont typeface="Wingdings" pitchFamily="2" charset="2"/>
              <a:buNone/>
              <a:defRPr/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3516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978394" y="2175917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800" dirty="0"/>
              <a:t>质点的运动学方程为：</a:t>
            </a:r>
            <a:endParaRPr lang="en-US" altLang="zh-CN" sz="2800" dirty="0"/>
          </a:p>
          <a:p>
            <a:pPr algn="l"/>
            <a:endParaRPr lang="en-US" altLang="zh-CN" sz="2600" dirty="0" smtClea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l"/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l"/>
            <a:endParaRPr lang="en-US" altLang="zh-CN" sz="2600" dirty="0" smtClea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l"/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则该质点的轨迹方程为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159000" y="2792967"/>
                <a:ext cx="1848262" cy="832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0" y="2792967"/>
                <a:ext cx="1848262" cy="832216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>
            <p:custDataLst>
              <p:tags r:id="rId5"/>
            </p:custDataLst>
          </p:nvPr>
        </p:nvSpPr>
        <p:spPr bwMode="auto"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9B9B9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9613900" y="6649997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pPr algn="l"/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9779000" y="1314666"/>
                <a:ext cx="3332480" cy="400110"/>
              </a:xfrm>
              <a:prstGeom prst="rect">
                <a:avLst/>
              </a:prstGeom>
              <a:noFill/>
            </p:spPr>
            <p:txBody>
              <a:bodyPr vert="horz" rtlCol="0" anchor="t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9779000" y="1314666"/>
                <a:ext cx="3332480" cy="400110"/>
              </a:xfrm>
              <a:prstGeom prst="rect">
                <a:avLst/>
              </a:prstGeom>
              <a:blipFill rotWithShape="0">
                <a:blip r:embed="rId2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6999" y="1120163"/>
            <a:ext cx="7376799" cy="646232"/>
          </a:xfrm>
          <a:prstGeom prst="rect">
            <a:avLst/>
          </a:prstGeom>
        </p:spPr>
      </p:pic>
      <p:grpSp>
        <p:nvGrpSpPr>
          <p:cNvPr id="18" name="组合 17"/>
          <p:cNvGrpSpPr/>
          <p:nvPr>
            <p:custDataLst>
              <p:tags r:id="rId8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15" name="RemarkBack"/>
            <p:cNvSpPr/>
            <p:nvPr>
              <p:custDataLst>
                <p:tags r:id="rId18"/>
              </p:custDataLst>
            </p:nvPr>
          </p:nvSpPr>
          <p:spPr bwMode="auto"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6" name="RemarkBlock"/>
            <p:cNvSpPr/>
            <p:nvPr>
              <p:custDataLst>
                <p:tags r:id="rId19"/>
              </p:custDataLst>
            </p:nvPr>
          </p:nvSpPr>
          <p:spPr bwMode="auto"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7" name="RemarkTitleText"/>
            <p:cNvSpPr txBox="1"/>
            <p:nvPr>
              <p:custDataLst>
                <p:tags r:id="rId20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18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sp>
        <p:nvSpPr>
          <p:cNvPr id="22" name="RemarkBack"/>
          <p:cNvSpPr/>
          <p:nvPr>
            <p:custDataLst>
              <p:tags r:id="rId9"/>
            </p:custDataLst>
          </p:nvPr>
        </p:nvSpPr>
        <p:spPr bwMode="auto"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3" name="RemarkBlock"/>
          <p:cNvSpPr/>
          <p:nvPr>
            <p:custDataLst>
              <p:tags r:id="rId10"/>
            </p:custDataLst>
          </p:nvPr>
        </p:nvSpPr>
        <p:spPr bwMode="auto"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4" name="RemarkTitleText"/>
          <p:cNvSpPr txBox="1"/>
          <p:nvPr>
            <p:custDataLst>
              <p:tags r:id="rId11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pPr algn="l"/>
            <a:r>
              <a:rPr lang="zh-CN" altLang="en-US" sz="180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6" name="TitleBackground"/>
            <p:cNvSpPr/>
            <p:nvPr>
              <p:custDataLst>
                <p:tags r:id="rId14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" name="ColorBlock"/>
            <p:cNvSpPr/>
            <p:nvPr>
              <p:custDataLst>
                <p:tags r:id="rId15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9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76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7457E5B9-35A5-4F28-9AD2-9613A0F9FA56}" type="slidenum">
              <a:rPr kumimoji="0" lang="en-US" altLang="zh-CN" sz="1400" smtClean="0"/>
              <a:pPr eaLnBrk="1" hangingPunct="1"/>
              <a:t>28</a:t>
            </a:fld>
            <a:endParaRPr kumimoji="0" lang="en-US" altLang="zh-CN" sz="1400" smtClean="0"/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685800" y="1130300"/>
            <a:ext cx="7848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457200" indent="-457200" algn="l" eaLnBrk="1" hangingPunct="1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运动方程</a:t>
            </a:r>
            <a:r>
              <a:rPr lang="zh-CN" altLang="en-US" sz="2800" dirty="0"/>
              <a:t>的性质：</a:t>
            </a:r>
            <a:endParaRPr lang="en-US" altLang="zh-CN" sz="2800" dirty="0"/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endParaRPr lang="en-US" altLang="zh-CN" sz="2800" dirty="0" smtClean="0"/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zh-CN" altLang="en-US" sz="2800" dirty="0" smtClean="0"/>
              <a:t>单值</a:t>
            </a:r>
            <a:r>
              <a:rPr lang="zh-CN" altLang="en-US" sz="2800" dirty="0"/>
              <a:t>的（某一时刻只能有一个位置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endParaRPr lang="en-US" altLang="zh-CN" sz="2800" dirty="0"/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zh-CN" altLang="en-US" sz="2800" dirty="0"/>
              <a:t>连续的（质点</a:t>
            </a:r>
            <a:r>
              <a:rPr lang="zh-CN" altLang="en-US" sz="2800" dirty="0" smtClean="0"/>
              <a:t>运动</a:t>
            </a:r>
            <a:r>
              <a:rPr lang="zh-CN" altLang="en-US" sz="2800" dirty="0"/>
              <a:t>是</a:t>
            </a:r>
            <a:r>
              <a:rPr lang="zh-CN" altLang="en-US" sz="2800" dirty="0" smtClean="0"/>
              <a:t>不</a:t>
            </a:r>
            <a:r>
              <a:rPr lang="zh-CN" altLang="en-US" sz="2800" dirty="0"/>
              <a:t>间断的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endParaRPr lang="en-US" altLang="zh-CN" sz="2800" dirty="0"/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zh-CN" altLang="en-US" sz="2800" dirty="0" smtClean="0"/>
              <a:t>可</a:t>
            </a:r>
            <a:r>
              <a:rPr lang="zh-CN" altLang="en-US" sz="2800" dirty="0"/>
              <a:t>微</a:t>
            </a:r>
            <a:r>
              <a:rPr lang="zh-CN" altLang="en-US" sz="2800" dirty="0" smtClean="0"/>
              <a:t>的</a:t>
            </a:r>
            <a:r>
              <a:rPr lang="zh-CN" altLang="en-US" sz="2800" dirty="0"/>
              <a:t>（质点运动一定有瞬时速度）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DED38FAC-150F-4763-A6E0-75BCC6C432E0}" type="slidenum">
              <a:rPr kumimoji="0" lang="en-US" altLang="zh-CN" sz="1400" smtClean="0"/>
              <a:pPr eaLnBrk="1" hangingPunct="1"/>
              <a:t>29</a:t>
            </a:fld>
            <a:endParaRPr kumimoji="0" lang="en-US" altLang="zh-CN" sz="1400" smtClean="0"/>
          </a:p>
        </p:txBody>
      </p:sp>
      <p:sp>
        <p:nvSpPr>
          <p:cNvPr id="11267" name="标题 1"/>
          <p:cNvSpPr txBox="1">
            <a:spLocks/>
          </p:cNvSpPr>
          <p:nvPr/>
        </p:nvSpPr>
        <p:spPr bwMode="auto">
          <a:xfrm>
            <a:off x="532953" y="548680"/>
            <a:ext cx="8791575" cy="344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zh-CN" altLang="en-US" sz="2800" dirty="0">
                <a:solidFill>
                  <a:schemeClr val="tx2"/>
                </a:solidFill>
              </a:rPr>
              <a:t>三</a:t>
            </a:r>
            <a:r>
              <a:rPr lang="zh-CN" altLang="en-US" sz="2800" dirty="0" smtClean="0">
                <a:solidFill>
                  <a:schemeClr val="tx2"/>
                </a:solidFill>
              </a:rPr>
              <a:t>、由位移求速度和加速度（重点）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60388" y="1700808"/>
            <a:ext cx="8260084" cy="49682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600" dirty="0" smtClean="0"/>
              <a:t>位移：由起点指向终点的</a:t>
            </a:r>
            <a:r>
              <a:rPr lang="zh-CN" altLang="en-US" sz="2600" dirty="0" smtClean="0">
                <a:solidFill>
                  <a:srgbClr val="C00000"/>
                </a:solidFill>
              </a:rPr>
              <a:t>矢量</a:t>
            </a:r>
            <a:r>
              <a:rPr lang="zh-CN" altLang="en-US" sz="2600" dirty="0" smtClean="0"/>
              <a:t>，表示位置的变化。</a:t>
            </a:r>
            <a:endParaRPr lang="en-US" altLang="zh-CN" sz="2600" dirty="0" smtClean="0"/>
          </a:p>
          <a:p>
            <a:pPr eaLnBrk="1" hangingPunct="1">
              <a:defRPr/>
            </a:pPr>
            <a:r>
              <a:rPr lang="zh-CN" altLang="en-US" sz="2600" dirty="0" smtClean="0"/>
              <a:t>路程：由起点到终点质点运动的实际路径长度，</a:t>
            </a:r>
            <a:r>
              <a:rPr lang="zh-CN" altLang="en-US" sz="2600" dirty="0" smtClean="0">
                <a:solidFill>
                  <a:srgbClr val="C00000"/>
                </a:solidFill>
              </a:rPr>
              <a:t>标量</a:t>
            </a:r>
            <a:r>
              <a:rPr lang="zh-CN" altLang="en-US" sz="2600" dirty="0" smtClean="0"/>
              <a:t>。</a:t>
            </a:r>
            <a:endParaRPr lang="en-US" altLang="zh-CN" sz="2600" dirty="0" smtClean="0"/>
          </a:p>
          <a:p>
            <a:pPr eaLnBrk="1" hangingPunct="1">
              <a:defRPr/>
            </a:pPr>
            <a:endParaRPr lang="en-US" altLang="zh-CN" sz="2800" dirty="0" smtClean="0"/>
          </a:p>
          <a:p>
            <a:pPr eaLnBrk="1" hangingPunct="1">
              <a:defRPr/>
            </a:pPr>
            <a:endParaRPr lang="en-US" altLang="zh-CN" sz="2800" dirty="0" smtClean="0"/>
          </a:p>
          <a:p>
            <a:pPr eaLnBrk="1" hangingPunct="1">
              <a:defRPr/>
            </a:pPr>
            <a:endParaRPr lang="en-US" altLang="zh-CN" sz="2800" dirty="0" smtClean="0"/>
          </a:p>
          <a:p>
            <a:pPr eaLnBrk="1" hangingPunct="1">
              <a:defRPr/>
            </a:pPr>
            <a:endParaRPr lang="en-US" altLang="zh-CN" sz="2800" dirty="0" smtClean="0"/>
          </a:p>
          <a:p>
            <a:pPr eaLnBrk="1" hangingPunct="1">
              <a:defRPr/>
            </a:pPr>
            <a:endParaRPr lang="en-US" altLang="zh-CN" sz="2800" dirty="0" smtClean="0"/>
          </a:p>
          <a:p>
            <a:pPr eaLnBrk="1" hangingPunct="1">
              <a:defRPr/>
            </a:pPr>
            <a:endParaRPr lang="en-US" altLang="zh-CN" sz="280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zh-CN" sz="2800" dirty="0" smtClean="0"/>
              <a:t> 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altLang="zh-CN" sz="2800" dirty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zh-CN" sz="2800" dirty="0" smtClean="0"/>
              <a:t>						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zh-CN" sz="2800" dirty="0" smtClean="0"/>
              <a:t>					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zh-CN" sz="2800" dirty="0" smtClean="0"/>
              <a:t>	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zh-CN" altLang="en-US" sz="2800" dirty="0" smtClean="0"/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1971675" y="2559050"/>
            <a:ext cx="4641850" cy="2768600"/>
            <a:chOff x="1242" y="1516"/>
            <a:chExt cx="2924" cy="1744"/>
          </a:xfrm>
        </p:grpSpPr>
        <p:sp>
          <p:nvSpPr>
            <p:cNvPr id="10270" name="Line 20"/>
            <p:cNvSpPr>
              <a:spLocks noChangeShapeType="1"/>
            </p:cNvSpPr>
            <p:nvPr/>
          </p:nvSpPr>
          <p:spPr bwMode="auto">
            <a:xfrm flipV="1">
              <a:off x="1932" y="1697"/>
              <a:ext cx="0" cy="99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1" name="Line 21"/>
            <p:cNvSpPr>
              <a:spLocks noChangeShapeType="1"/>
            </p:cNvSpPr>
            <p:nvPr/>
          </p:nvSpPr>
          <p:spPr bwMode="auto">
            <a:xfrm>
              <a:off x="1941" y="2704"/>
              <a:ext cx="208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2" name="Line 22"/>
            <p:cNvSpPr>
              <a:spLocks noChangeShapeType="1"/>
            </p:cNvSpPr>
            <p:nvPr/>
          </p:nvSpPr>
          <p:spPr bwMode="auto">
            <a:xfrm flipH="1">
              <a:off x="1466" y="2695"/>
              <a:ext cx="475" cy="39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3" name="Text Box 23"/>
            <p:cNvSpPr txBox="1">
              <a:spLocks noChangeArrowheads="1"/>
            </p:cNvSpPr>
            <p:nvPr/>
          </p:nvSpPr>
          <p:spPr bwMode="auto">
            <a:xfrm>
              <a:off x="1242" y="2879"/>
              <a:ext cx="352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/>
              <a:r>
                <a:rPr lang="en-US" altLang="zh-CN" sz="3200" b="1" i="1">
                  <a:latin typeface="Tahoma" pitchFamily="34" charset="0"/>
                </a:rPr>
                <a:t>x</a:t>
              </a:r>
            </a:p>
          </p:txBody>
        </p:sp>
        <p:sp>
          <p:nvSpPr>
            <p:cNvPr id="10274" name="Text Box 24"/>
            <p:cNvSpPr txBox="1">
              <a:spLocks noChangeArrowheads="1"/>
            </p:cNvSpPr>
            <p:nvPr/>
          </p:nvSpPr>
          <p:spPr bwMode="auto">
            <a:xfrm>
              <a:off x="3681" y="2601"/>
              <a:ext cx="485" cy="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/>
              <a:r>
                <a:rPr lang="zh-CN" altLang="en-US" sz="3200" b="1" i="1">
                  <a:latin typeface="Tahoma" pitchFamily="34" charset="0"/>
                </a:rPr>
                <a:t> </a:t>
              </a:r>
              <a:r>
                <a:rPr lang="en-US" altLang="zh-CN" sz="3200" b="1" i="1">
                  <a:latin typeface="Tahoma" pitchFamily="34" charset="0"/>
                </a:rPr>
                <a:t>y</a:t>
              </a:r>
            </a:p>
          </p:txBody>
        </p:sp>
        <p:sp>
          <p:nvSpPr>
            <p:cNvPr id="10275" name="Text Box 25"/>
            <p:cNvSpPr txBox="1">
              <a:spLocks noChangeArrowheads="1"/>
            </p:cNvSpPr>
            <p:nvPr/>
          </p:nvSpPr>
          <p:spPr bwMode="auto">
            <a:xfrm>
              <a:off x="1608" y="1516"/>
              <a:ext cx="485" cy="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/>
              <a:r>
                <a:rPr lang="zh-CN" altLang="en-US" sz="3200" b="1" i="1">
                  <a:latin typeface="Tahoma" pitchFamily="34" charset="0"/>
                </a:rPr>
                <a:t> </a:t>
              </a:r>
              <a:r>
                <a:rPr lang="en-US" altLang="zh-CN" sz="3200" b="1" i="1">
                  <a:latin typeface="Tahoma" pitchFamily="34" charset="0"/>
                </a:rPr>
                <a:t>z</a:t>
              </a:r>
            </a:p>
          </p:txBody>
        </p:sp>
        <p:sp>
          <p:nvSpPr>
            <p:cNvPr id="10276" name="Text Box 26"/>
            <p:cNvSpPr txBox="1">
              <a:spLocks noChangeArrowheads="1"/>
            </p:cNvSpPr>
            <p:nvPr/>
          </p:nvSpPr>
          <p:spPr bwMode="auto">
            <a:xfrm>
              <a:off x="1802" y="2656"/>
              <a:ext cx="485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/>
              <a:r>
                <a:rPr lang="zh-CN" altLang="en-US" sz="2800" b="1" i="1">
                  <a:latin typeface="Tahoma" pitchFamily="34" charset="0"/>
                </a:rPr>
                <a:t> </a:t>
              </a:r>
              <a:r>
                <a:rPr lang="en-US" altLang="zh-CN" sz="2800" b="1">
                  <a:latin typeface="Tahoma" pitchFamily="34" charset="0"/>
                </a:rPr>
                <a:t>0</a:t>
              </a:r>
            </a:p>
          </p:txBody>
        </p:sp>
      </p:grpSp>
      <p:grpSp>
        <p:nvGrpSpPr>
          <p:cNvPr id="13" name="Group 9"/>
          <p:cNvGrpSpPr>
            <a:grpSpLocks/>
          </p:cNvGrpSpPr>
          <p:nvPr/>
        </p:nvGrpSpPr>
        <p:grpSpPr bwMode="auto">
          <a:xfrm>
            <a:off x="3081338" y="3357563"/>
            <a:ext cx="966787" cy="1204912"/>
            <a:chOff x="1941" y="1953"/>
            <a:chExt cx="609" cy="759"/>
          </a:xfrm>
        </p:grpSpPr>
        <p:grpSp>
          <p:nvGrpSpPr>
            <p:cNvPr id="10266" name="Group 10"/>
            <p:cNvGrpSpPr>
              <a:grpSpLocks/>
            </p:cNvGrpSpPr>
            <p:nvPr/>
          </p:nvGrpSpPr>
          <p:grpSpPr bwMode="auto">
            <a:xfrm>
              <a:off x="1941" y="1953"/>
              <a:ext cx="609" cy="759"/>
              <a:chOff x="1073" y="1997"/>
              <a:chExt cx="609" cy="759"/>
            </a:xfrm>
          </p:grpSpPr>
          <p:sp>
            <p:nvSpPr>
              <p:cNvPr id="10268" name="Line 11"/>
              <p:cNvSpPr>
                <a:spLocks noChangeShapeType="1"/>
              </p:cNvSpPr>
              <p:nvPr/>
            </p:nvSpPr>
            <p:spPr bwMode="auto">
              <a:xfrm flipV="1">
                <a:off x="1073" y="1997"/>
                <a:ext cx="226" cy="68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69" name="Text Box 12"/>
              <p:cNvSpPr txBox="1">
                <a:spLocks noChangeArrowheads="1"/>
              </p:cNvSpPr>
              <p:nvPr/>
            </p:nvSpPr>
            <p:spPr bwMode="auto">
              <a:xfrm>
                <a:off x="1169" y="2212"/>
                <a:ext cx="513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2800" b="1" i="1">
                    <a:solidFill>
                      <a:srgbClr val="FF0000"/>
                    </a:solidFill>
                    <a:latin typeface="Tahoma" pitchFamily="34" charset="0"/>
                  </a:rPr>
                  <a:t>r</a:t>
                </a:r>
                <a:r>
                  <a:rPr lang="en-US" altLang="zh-CN" sz="1100" b="1">
                    <a:solidFill>
                      <a:srgbClr val="FF0000"/>
                    </a:solidFill>
                    <a:latin typeface="Tahoma" pitchFamily="34" charset="0"/>
                  </a:rPr>
                  <a:t>1</a:t>
                </a:r>
                <a:endParaRPr lang="en-US" altLang="zh-CN" sz="1400" b="1">
                  <a:solidFill>
                    <a:srgbClr val="FF0000"/>
                  </a:solidFill>
                  <a:latin typeface="Tahoma" pitchFamily="34" charset="0"/>
                </a:endParaRPr>
              </a:p>
            </p:txBody>
          </p:sp>
        </p:grpSp>
        <p:sp>
          <p:nvSpPr>
            <p:cNvPr id="10267" name="Line 13"/>
            <p:cNvSpPr>
              <a:spLocks noChangeShapeType="1"/>
            </p:cNvSpPr>
            <p:nvPr/>
          </p:nvSpPr>
          <p:spPr bwMode="auto">
            <a:xfrm>
              <a:off x="2082" y="2277"/>
              <a:ext cx="188" cy="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Group 14"/>
          <p:cNvGrpSpPr>
            <a:grpSpLocks/>
          </p:cNvGrpSpPr>
          <p:nvPr/>
        </p:nvGrpSpPr>
        <p:grpSpPr bwMode="auto">
          <a:xfrm>
            <a:off x="3443288" y="3351213"/>
            <a:ext cx="1555750" cy="714375"/>
            <a:chOff x="2169" y="1949"/>
            <a:chExt cx="980" cy="450"/>
          </a:xfrm>
        </p:grpSpPr>
        <p:grpSp>
          <p:nvGrpSpPr>
            <p:cNvPr id="10262" name="Group 15"/>
            <p:cNvGrpSpPr>
              <a:grpSpLocks/>
            </p:cNvGrpSpPr>
            <p:nvPr/>
          </p:nvGrpSpPr>
          <p:grpSpPr bwMode="auto">
            <a:xfrm>
              <a:off x="2169" y="1949"/>
              <a:ext cx="980" cy="450"/>
              <a:chOff x="1301" y="1993"/>
              <a:chExt cx="980" cy="450"/>
            </a:xfrm>
          </p:grpSpPr>
          <p:sp>
            <p:nvSpPr>
              <p:cNvPr id="10264" name="Line 16"/>
              <p:cNvSpPr>
                <a:spLocks noChangeShapeType="1"/>
              </p:cNvSpPr>
              <p:nvPr/>
            </p:nvSpPr>
            <p:spPr bwMode="auto">
              <a:xfrm>
                <a:off x="1301" y="1993"/>
                <a:ext cx="980" cy="17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65" name="Text Box 17"/>
              <p:cNvSpPr txBox="1">
                <a:spLocks noChangeArrowheads="1"/>
              </p:cNvSpPr>
              <p:nvPr/>
            </p:nvSpPr>
            <p:spPr bwMode="auto">
              <a:xfrm>
                <a:off x="1444" y="2043"/>
                <a:ext cx="513" cy="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b="1">
                    <a:solidFill>
                      <a:srgbClr val="0000FF"/>
                    </a:solidFill>
                    <a:latin typeface="宋体" pitchFamily="2" charset="-122"/>
                  </a:rPr>
                  <a:t>Δ</a:t>
                </a:r>
                <a:r>
                  <a:rPr lang="en-US" altLang="zh-CN" b="1" i="1">
                    <a:solidFill>
                      <a:srgbClr val="0000FF"/>
                    </a:solidFill>
                    <a:latin typeface="Tahoma" pitchFamily="34" charset="0"/>
                  </a:rPr>
                  <a:t>r</a:t>
                </a:r>
                <a:endParaRPr lang="en-US" altLang="zh-CN" b="1">
                  <a:solidFill>
                    <a:srgbClr val="0000FF"/>
                  </a:solidFill>
                  <a:latin typeface="Tahoma" pitchFamily="34" charset="0"/>
                </a:endParaRPr>
              </a:p>
            </p:txBody>
          </p:sp>
        </p:grpSp>
        <p:sp>
          <p:nvSpPr>
            <p:cNvPr id="10263" name="Line 18"/>
            <p:cNvSpPr>
              <a:spLocks noChangeShapeType="1"/>
            </p:cNvSpPr>
            <p:nvPr/>
          </p:nvSpPr>
          <p:spPr bwMode="auto">
            <a:xfrm flipV="1">
              <a:off x="2570" y="2072"/>
              <a:ext cx="109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" name="Freeform 27"/>
          <p:cNvSpPr>
            <a:spLocks/>
          </p:cNvSpPr>
          <p:nvPr/>
        </p:nvSpPr>
        <p:spPr bwMode="auto">
          <a:xfrm>
            <a:off x="2749550" y="3224213"/>
            <a:ext cx="2913063" cy="1163637"/>
          </a:xfrm>
          <a:custGeom>
            <a:avLst/>
            <a:gdLst>
              <a:gd name="T0" fmla="*/ 0 w 3120"/>
              <a:gd name="T1" fmla="*/ 2147483647 h 897"/>
              <a:gd name="T2" fmla="*/ 2147483647 w 3120"/>
              <a:gd name="T3" fmla="*/ 2147483647 h 897"/>
              <a:gd name="T4" fmla="*/ 2147483647 w 3120"/>
              <a:gd name="T5" fmla="*/ 2147483647 h 897"/>
              <a:gd name="T6" fmla="*/ 2147483647 w 3120"/>
              <a:gd name="T7" fmla="*/ 2147483647 h 89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120" h="897">
                <a:moveTo>
                  <a:pt x="0" y="897"/>
                </a:moveTo>
                <a:cubicBezTo>
                  <a:pt x="135" y="607"/>
                  <a:pt x="270" y="317"/>
                  <a:pt x="510" y="177"/>
                </a:cubicBezTo>
                <a:cubicBezTo>
                  <a:pt x="750" y="37"/>
                  <a:pt x="1005" y="0"/>
                  <a:pt x="1440" y="57"/>
                </a:cubicBezTo>
                <a:cubicBezTo>
                  <a:pt x="1875" y="114"/>
                  <a:pt x="2497" y="318"/>
                  <a:pt x="3120" y="522"/>
                </a:cubicBezTo>
              </a:path>
            </a:pathLst>
          </a:custGeom>
          <a:noFill/>
          <a:ln w="28575" cmpd="sng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4" name="Group 28"/>
          <p:cNvGrpSpPr>
            <a:grpSpLocks/>
          </p:cNvGrpSpPr>
          <p:nvPr/>
        </p:nvGrpSpPr>
        <p:grpSpPr bwMode="auto">
          <a:xfrm>
            <a:off x="3081338" y="3624263"/>
            <a:ext cx="3116262" cy="1033462"/>
            <a:chOff x="1941" y="2121"/>
            <a:chExt cx="1963" cy="651"/>
          </a:xfrm>
        </p:grpSpPr>
        <p:grpSp>
          <p:nvGrpSpPr>
            <p:cNvPr id="10258" name="Group 29"/>
            <p:cNvGrpSpPr>
              <a:grpSpLocks/>
            </p:cNvGrpSpPr>
            <p:nvPr/>
          </p:nvGrpSpPr>
          <p:grpSpPr bwMode="auto">
            <a:xfrm>
              <a:off x="1941" y="2121"/>
              <a:ext cx="1963" cy="651"/>
              <a:chOff x="1073" y="2165"/>
              <a:chExt cx="1963" cy="651"/>
            </a:xfrm>
          </p:grpSpPr>
          <p:sp>
            <p:nvSpPr>
              <p:cNvPr id="10260" name="Text Box 30"/>
              <p:cNvSpPr txBox="1">
                <a:spLocks noChangeArrowheads="1"/>
              </p:cNvSpPr>
              <p:nvPr/>
            </p:nvSpPr>
            <p:spPr bwMode="auto">
              <a:xfrm>
                <a:off x="1905" y="2272"/>
                <a:ext cx="1131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2800" b="1" i="1">
                    <a:solidFill>
                      <a:srgbClr val="FF0000"/>
                    </a:solidFill>
                    <a:latin typeface="Tahoma" pitchFamily="34" charset="0"/>
                  </a:rPr>
                  <a:t>r</a:t>
                </a:r>
                <a:r>
                  <a:rPr lang="en-US" altLang="zh-CN" sz="1400" b="1" i="1">
                    <a:solidFill>
                      <a:srgbClr val="FF0000"/>
                    </a:solidFill>
                    <a:latin typeface="Tahoma" pitchFamily="34" charset="0"/>
                  </a:rPr>
                  <a:t>2</a:t>
                </a:r>
                <a:endParaRPr lang="en-US" altLang="zh-CN" sz="3200" b="1">
                  <a:solidFill>
                    <a:srgbClr val="FF0000"/>
                  </a:solidFill>
                  <a:latin typeface="Tahoma" pitchFamily="34" charset="0"/>
                </a:endParaRPr>
              </a:p>
            </p:txBody>
          </p:sp>
          <p:sp>
            <p:nvSpPr>
              <p:cNvPr id="10261" name="Line 31"/>
              <p:cNvSpPr>
                <a:spLocks noChangeShapeType="1"/>
              </p:cNvSpPr>
              <p:nvPr/>
            </p:nvSpPr>
            <p:spPr bwMode="auto">
              <a:xfrm flipV="1">
                <a:off x="1073" y="2165"/>
                <a:ext cx="1215" cy="51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259" name="Line 32"/>
            <p:cNvSpPr>
              <a:spLocks noChangeShapeType="1"/>
            </p:cNvSpPr>
            <p:nvPr/>
          </p:nvSpPr>
          <p:spPr bwMode="auto">
            <a:xfrm>
              <a:off x="2801" y="2338"/>
              <a:ext cx="20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" name="Text Box 33"/>
          <p:cNvSpPr txBox="1">
            <a:spLocks noChangeArrowheads="1"/>
          </p:cNvSpPr>
          <p:nvPr/>
        </p:nvSpPr>
        <p:spPr bwMode="auto">
          <a:xfrm>
            <a:off x="4802188" y="3128963"/>
            <a:ext cx="181133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zh-CN" altLang="en-US" sz="2800" b="1" i="1">
                <a:latin typeface="Tahoma" pitchFamily="34" charset="0"/>
              </a:rPr>
              <a:t> </a:t>
            </a:r>
            <a:r>
              <a:rPr lang="en-US" altLang="zh-CN" sz="1800" b="1" i="1">
                <a:latin typeface="Tahoma" pitchFamily="34" charset="0"/>
              </a:rPr>
              <a:t>P</a:t>
            </a:r>
            <a:r>
              <a:rPr lang="en-US" altLang="zh-CN" sz="1800" b="1" baseline="-25000">
                <a:latin typeface="Tahoma" pitchFamily="34" charset="0"/>
              </a:rPr>
              <a:t>2(x2,y2,z2)</a:t>
            </a:r>
            <a:endParaRPr lang="en-US" altLang="zh-CN" sz="2800" b="1">
              <a:latin typeface="Tahoma" pitchFamily="34" charset="0"/>
            </a:endParaRPr>
          </a:p>
        </p:txBody>
      </p:sp>
      <p:sp>
        <p:nvSpPr>
          <p:cNvPr id="31" name="Text Box 36"/>
          <p:cNvSpPr txBox="1">
            <a:spLocks noChangeArrowheads="1"/>
          </p:cNvSpPr>
          <p:nvPr/>
        </p:nvSpPr>
        <p:spPr bwMode="auto">
          <a:xfrm>
            <a:off x="3213100" y="3128963"/>
            <a:ext cx="552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FF00FF"/>
                </a:solidFill>
                <a:latin typeface="Tahoma" pitchFamily="34" charset="0"/>
                <a:sym typeface="Symbol" pitchFamily="18" charset="2"/>
              </a:rPr>
              <a:t></a:t>
            </a:r>
            <a:endParaRPr lang="zh-CN" altLang="en-US" sz="2000">
              <a:solidFill>
                <a:srgbClr val="FF00FF"/>
              </a:solidFill>
              <a:latin typeface="Tahoma" pitchFamily="34" charset="0"/>
            </a:endParaRPr>
          </a:p>
        </p:txBody>
      </p:sp>
      <p:sp>
        <p:nvSpPr>
          <p:cNvPr id="32" name="Text Box 37"/>
          <p:cNvSpPr txBox="1">
            <a:spLocks noChangeArrowheads="1"/>
          </p:cNvSpPr>
          <p:nvPr/>
        </p:nvSpPr>
        <p:spPr bwMode="auto">
          <a:xfrm>
            <a:off x="4776788" y="3390900"/>
            <a:ext cx="552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FF00FF"/>
                </a:solidFill>
                <a:latin typeface="Tahoma" pitchFamily="34" charset="0"/>
                <a:sym typeface="Symbol" pitchFamily="18" charset="2"/>
              </a:rPr>
              <a:t></a:t>
            </a:r>
            <a:endParaRPr lang="zh-CN" altLang="en-US" sz="2000">
              <a:solidFill>
                <a:srgbClr val="FF00FF"/>
              </a:solidFill>
              <a:latin typeface="Tahoma" pitchFamily="34" charset="0"/>
            </a:endParaRPr>
          </a:p>
        </p:txBody>
      </p:sp>
      <p:graphicFrame>
        <p:nvGraphicFramePr>
          <p:cNvPr id="33" name="对象 32"/>
          <p:cNvGraphicFramePr>
            <a:graphicFrameLocks noChangeAspect="1"/>
          </p:cNvGraphicFramePr>
          <p:nvPr/>
        </p:nvGraphicFramePr>
        <p:xfrm>
          <a:off x="2501900" y="5311775"/>
          <a:ext cx="38004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899" name="公式" r:id="rId3" imgW="1383699" imgH="266584" progId="Equation.3">
                  <p:embed/>
                </p:oleObj>
              </mc:Choice>
              <mc:Fallback>
                <p:oleObj name="公式" r:id="rId3" imgW="1383699" imgH="266584" progId="Equation.3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900" y="5311775"/>
                        <a:ext cx="3800475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8"/>
          <p:cNvSpPr txBox="1">
            <a:spLocks noChangeArrowheads="1"/>
          </p:cNvSpPr>
          <p:nvPr/>
        </p:nvSpPr>
        <p:spPr bwMode="auto">
          <a:xfrm>
            <a:off x="3130550" y="2460625"/>
            <a:ext cx="118586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zh-CN" altLang="en-US" sz="2800" b="1" i="1">
                <a:latin typeface="Tahoma" pitchFamily="34" charset="0"/>
              </a:rPr>
              <a:t> </a:t>
            </a:r>
            <a:r>
              <a:rPr lang="en-US" altLang="zh-CN" sz="1800" b="1" i="1">
                <a:latin typeface="Tahoma" pitchFamily="34" charset="0"/>
              </a:rPr>
              <a:t>P</a:t>
            </a:r>
            <a:r>
              <a:rPr lang="en-US" altLang="zh-CN" sz="1800" b="1" baseline="-25000">
                <a:latin typeface="Tahoma" pitchFamily="34" charset="0"/>
              </a:rPr>
              <a:t>1(x1,y1,z1)</a:t>
            </a:r>
            <a:endParaRPr lang="en-US" altLang="zh-CN" sz="1800" b="1">
              <a:latin typeface="Tahoma" pitchFamily="34" charset="0"/>
            </a:endParaRPr>
          </a:p>
        </p:txBody>
      </p:sp>
      <p:sp>
        <p:nvSpPr>
          <p:cNvPr id="35" name="Text Box 35"/>
          <p:cNvSpPr txBox="1">
            <a:spLocks noChangeArrowheads="1"/>
          </p:cNvSpPr>
          <p:nvPr/>
        </p:nvSpPr>
        <p:spPr bwMode="auto">
          <a:xfrm>
            <a:off x="4189413" y="2959100"/>
            <a:ext cx="99695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en-US" altLang="zh-CN" b="1">
                <a:solidFill>
                  <a:srgbClr val="008000"/>
                </a:solidFill>
                <a:latin typeface="宋体" pitchFamily="2" charset="-122"/>
              </a:rPr>
              <a:t>Δ</a:t>
            </a:r>
            <a:r>
              <a:rPr lang="en-US" altLang="zh-CN" b="1" i="1">
                <a:solidFill>
                  <a:srgbClr val="008000"/>
                </a:solidFill>
                <a:latin typeface="Tahoma" pitchFamily="34" charset="0"/>
              </a:rPr>
              <a:t>s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481488"/>
              </p:ext>
            </p:extLst>
          </p:nvPr>
        </p:nvGraphicFramePr>
        <p:xfrm>
          <a:off x="2987675" y="6043885"/>
          <a:ext cx="191770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900" name="公式" r:id="rId5" imgW="698500" imgH="228600" progId="Equation.3">
                  <p:embed/>
                </p:oleObj>
              </mc:Choice>
              <mc:Fallback>
                <p:oleObj name="公式" r:id="rId5" imgW="698500" imgH="228600" progId="Equation.3">
                  <p:embed/>
                  <p:pic>
                    <p:nvPicPr>
                      <p:cNvPr id="0" name="Picture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6043885"/>
                        <a:ext cx="1917700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弧形 8"/>
          <p:cNvSpPr/>
          <p:nvPr/>
        </p:nvSpPr>
        <p:spPr bwMode="auto">
          <a:xfrm>
            <a:off x="4356100" y="6021288"/>
            <a:ext cx="377825" cy="144463"/>
          </a:xfrm>
          <a:prstGeom prst="arc">
            <a:avLst>
              <a:gd name="adj1" fmla="val 10732765"/>
              <a:gd name="adj2" fmla="val 4889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>
              <a:defRPr/>
            </a:pPr>
            <a:endParaRPr lang="zh-CN" altLang="en-US"/>
          </a:p>
        </p:txBody>
      </p:sp>
      <p:sp>
        <p:nvSpPr>
          <p:cNvPr id="37" name="标题 1"/>
          <p:cNvSpPr txBox="1">
            <a:spLocks/>
          </p:cNvSpPr>
          <p:nvPr/>
        </p:nvSpPr>
        <p:spPr bwMode="auto">
          <a:xfrm>
            <a:off x="6286512" y="5445224"/>
            <a:ext cx="4071966" cy="35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2600" dirty="0" smtClean="0">
                <a:solidFill>
                  <a:schemeClr val="tx2"/>
                </a:solidFill>
              </a:rPr>
              <a:t>——</a:t>
            </a:r>
            <a:r>
              <a:rPr lang="zh-CN" altLang="en-US" sz="2600" dirty="0" smtClean="0">
                <a:solidFill>
                  <a:schemeClr val="tx2"/>
                </a:solidFill>
              </a:rPr>
              <a:t>位移</a:t>
            </a:r>
            <a:endParaRPr lang="zh-CN" altLang="en-US" sz="2600" dirty="0">
              <a:solidFill>
                <a:schemeClr val="tx2"/>
              </a:solidFill>
            </a:endParaRPr>
          </a:p>
        </p:txBody>
      </p:sp>
      <p:sp>
        <p:nvSpPr>
          <p:cNvPr id="39" name="标题 1"/>
          <p:cNvSpPr txBox="1">
            <a:spLocks/>
          </p:cNvSpPr>
          <p:nvPr/>
        </p:nvSpPr>
        <p:spPr bwMode="auto">
          <a:xfrm>
            <a:off x="5072034" y="6072206"/>
            <a:ext cx="4071966" cy="35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2600" dirty="0" smtClean="0">
                <a:solidFill>
                  <a:schemeClr val="tx2"/>
                </a:solidFill>
              </a:rPr>
              <a:t>——</a:t>
            </a:r>
            <a:r>
              <a:rPr lang="zh-CN" altLang="en-US" sz="2600" dirty="0" smtClean="0">
                <a:solidFill>
                  <a:schemeClr val="tx2"/>
                </a:solidFill>
              </a:rPr>
              <a:t>路程</a:t>
            </a:r>
            <a:endParaRPr lang="zh-CN" altLang="en-US" sz="2600" dirty="0">
              <a:solidFill>
                <a:schemeClr val="tx2"/>
              </a:solidFill>
            </a:endParaRPr>
          </a:p>
        </p:txBody>
      </p:sp>
      <p:sp>
        <p:nvSpPr>
          <p:cNvPr id="40" name="标题 1"/>
          <p:cNvSpPr txBox="1">
            <a:spLocks/>
          </p:cNvSpPr>
          <p:nvPr/>
        </p:nvSpPr>
        <p:spPr bwMode="auto">
          <a:xfrm>
            <a:off x="560388" y="1073819"/>
            <a:ext cx="8791575" cy="344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2800" dirty="0">
                <a:solidFill>
                  <a:schemeClr val="tx2"/>
                </a:solidFill>
              </a:rPr>
              <a:t>1</a:t>
            </a:r>
            <a:r>
              <a:rPr lang="zh-CN" altLang="en-US" sz="2800" dirty="0" smtClean="0">
                <a:solidFill>
                  <a:schemeClr val="tx2"/>
                </a:solidFill>
              </a:rPr>
              <a:t>、位移与路程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utoUpdateAnimBg="0"/>
      <p:bldP spid="31" grpId="0" autoUpdateAnimBg="0"/>
      <p:bldP spid="32" grpId="0" autoUpdateAnimBg="0"/>
      <p:bldP spid="34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628800"/>
            <a:ext cx="2590800" cy="228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43608" y="1168422"/>
            <a:ext cx="4079963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为什么学习物理？</a:t>
            </a:r>
            <a:endParaRPr lang="en-US" altLang="zh-CN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探索自然  </a:t>
            </a:r>
            <a:r>
              <a:rPr lang="en-US" altLang="zh-CN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Exploring the nature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驱动技术  </a:t>
            </a:r>
            <a:r>
              <a:rPr lang="en-US" altLang="zh-CN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Driving the technology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拯救生命  </a:t>
            </a:r>
            <a:r>
              <a:rPr lang="en-US" altLang="zh-CN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Saving the life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764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B7368FC8-DC2C-4B18-9692-13E2F63892B1}" type="slidenum">
              <a:rPr kumimoji="0" lang="en-US" altLang="zh-CN" sz="1400" smtClean="0"/>
              <a:pPr eaLnBrk="1" hangingPunct="1"/>
              <a:t>30</a:t>
            </a:fld>
            <a:endParaRPr kumimoji="0" lang="en-US" altLang="zh-CN" sz="1400" smtClean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85800" y="1130300"/>
            <a:ext cx="7848600" cy="5257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800" dirty="0" smtClean="0"/>
              <a:t>位移矢量：只表示某段时间内位置的变化，不反应运动的过程。</a:t>
            </a:r>
            <a:endParaRPr lang="en-US" altLang="zh-CN" sz="2800" dirty="0" smtClean="0"/>
          </a:p>
          <a:p>
            <a:pPr lvl="1" eaLnBrk="1" hangingPunct="1">
              <a:defRPr/>
            </a:pPr>
            <a:r>
              <a:rPr lang="zh-CN" altLang="en-US" dirty="0" smtClean="0"/>
              <a:t>大小为起点到终点的直线距离</a:t>
            </a:r>
            <a:r>
              <a:rPr lang="zh-CN" altLang="en-US" dirty="0"/>
              <a:t>，</a:t>
            </a:r>
            <a:r>
              <a:rPr lang="zh-CN" altLang="en-US" dirty="0" smtClean="0"/>
              <a:t>方向为从起点指向终点，单位：</a:t>
            </a:r>
            <a:r>
              <a:rPr lang="en-US" altLang="zh-CN" dirty="0" smtClean="0"/>
              <a:t>SI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m(</a:t>
            </a:r>
            <a:r>
              <a:rPr lang="zh-CN" altLang="en-US" dirty="0" smtClean="0"/>
              <a:t>米</a:t>
            </a:r>
            <a:r>
              <a:rPr lang="en-US" altLang="zh-CN" dirty="0" smtClean="0"/>
              <a:t>)</a:t>
            </a:r>
          </a:p>
          <a:p>
            <a:pPr eaLnBrk="1" hangingPunct="1">
              <a:defRPr/>
            </a:pPr>
            <a:r>
              <a:rPr lang="zh-CN" altLang="en-US" sz="2800" dirty="0" smtClean="0"/>
              <a:t>用坐标表示：</a:t>
            </a:r>
            <a:endParaRPr lang="en-US" altLang="zh-CN" sz="2800" dirty="0" smtClean="0"/>
          </a:p>
          <a:p>
            <a:pPr eaLnBrk="1" hangingPunct="1">
              <a:defRPr/>
            </a:pPr>
            <a:r>
              <a:rPr lang="zh-CN" altLang="en-US" sz="2800" dirty="0" smtClean="0"/>
              <a:t>位置矢量：</a:t>
            </a:r>
            <a:endParaRPr lang="en-US" altLang="zh-CN" sz="2800" dirty="0" smtClean="0"/>
          </a:p>
          <a:p>
            <a:pPr eaLnBrk="1" hangingPunct="1">
              <a:defRPr/>
            </a:pPr>
            <a:endParaRPr lang="en-US" altLang="zh-CN" sz="2800" dirty="0" smtClean="0"/>
          </a:p>
          <a:p>
            <a:pPr eaLnBrk="1" hangingPunct="1">
              <a:defRPr/>
            </a:pPr>
            <a:endParaRPr lang="en-US" altLang="zh-CN" sz="2800" dirty="0" smtClean="0"/>
          </a:p>
          <a:p>
            <a:pPr eaLnBrk="1" hangingPunct="1">
              <a:defRPr/>
            </a:pPr>
            <a:r>
              <a:rPr lang="zh-CN" altLang="en-US" sz="2800" dirty="0" smtClean="0"/>
              <a:t>位移：</a:t>
            </a:r>
            <a:endParaRPr lang="en-US" altLang="zh-CN" sz="2800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87351"/>
              </p:ext>
            </p:extLst>
          </p:nvPr>
        </p:nvGraphicFramePr>
        <p:xfrm>
          <a:off x="3088357" y="3863950"/>
          <a:ext cx="357187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35" name="公式" r:id="rId3" imgW="1562100" imgH="368300" progId="Equation.3">
                  <p:embed/>
                </p:oleObj>
              </mc:Choice>
              <mc:Fallback>
                <p:oleObj name="公式" r:id="rId3" imgW="1562100" imgH="36830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8357" y="3863950"/>
                        <a:ext cx="357187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336446"/>
              </p:ext>
            </p:extLst>
          </p:nvPr>
        </p:nvGraphicFramePr>
        <p:xfrm>
          <a:off x="3044031" y="4584675"/>
          <a:ext cx="383222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36" name="公式" r:id="rId5" imgW="1676400" imgH="368300" progId="Equation.3">
                  <p:embed/>
                </p:oleObj>
              </mc:Choice>
              <mc:Fallback>
                <p:oleObj name="公式" r:id="rId5" imgW="1676400" imgH="3683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4031" y="4584675"/>
                        <a:ext cx="383222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635928"/>
              </p:ext>
            </p:extLst>
          </p:nvPr>
        </p:nvGraphicFramePr>
        <p:xfrm>
          <a:off x="1043608" y="5737250"/>
          <a:ext cx="6986588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37" name="公式" r:id="rId7" imgW="3937000" imgH="368300" progId="Equation.3">
                  <p:embed/>
                </p:oleObj>
              </mc:Choice>
              <mc:Fallback>
                <p:oleObj name="公式" r:id="rId7" imgW="3937000" imgH="36830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5737250"/>
                        <a:ext cx="6986588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200" dirty="0" smtClean="0"/>
              <a:t>位移和路程的关系：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468313" y="1422673"/>
            <a:ext cx="7931150" cy="638175"/>
          </a:xfrm>
        </p:spPr>
        <p:txBody>
          <a:bodyPr/>
          <a:lstStyle/>
          <a:p>
            <a:r>
              <a:rPr lang="zh-CN" altLang="en-US" sz="2800" b="0" dirty="0" smtClean="0"/>
              <a:t>位移为矢量，路程为标量，且一般情况下大小也不同。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4"/>
          </p:nvPr>
        </p:nvSpPr>
        <p:spPr>
          <a:xfrm>
            <a:off x="4427984" y="2205038"/>
            <a:ext cx="4464496" cy="4176712"/>
          </a:xfrm>
        </p:spPr>
        <p:txBody>
          <a:bodyPr/>
          <a:lstStyle/>
          <a:p>
            <a:pPr>
              <a:defRPr/>
            </a:pPr>
            <a:r>
              <a:rPr lang="zh-CN" altLang="en-US" sz="2800" dirty="0" smtClean="0"/>
              <a:t>由图可见，</a:t>
            </a:r>
            <a:endParaRPr lang="en-US" altLang="zh-CN" sz="2800" dirty="0" smtClean="0"/>
          </a:p>
          <a:p>
            <a:pPr>
              <a:defRPr/>
            </a:pPr>
            <a:endParaRPr lang="en-US" altLang="zh-CN" sz="280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sz="2800" dirty="0" smtClean="0"/>
              <a:t>二者相同的条件：</a:t>
            </a:r>
            <a:endParaRPr lang="en-US" altLang="zh-CN" sz="2800" dirty="0" smtClean="0"/>
          </a:p>
          <a:p>
            <a:pPr marL="457200" indent="-457200">
              <a:buFont typeface="+mj-ea"/>
              <a:buAutoNum type="circleNumDbPlain"/>
              <a:defRPr/>
            </a:pPr>
            <a:r>
              <a:rPr lang="zh-CN" altLang="en-US" sz="2800" dirty="0" smtClean="0"/>
              <a:t>当</a:t>
            </a:r>
            <a:endParaRPr lang="en-US" altLang="zh-CN" sz="2800" dirty="0" smtClean="0"/>
          </a:p>
          <a:p>
            <a:pPr marL="457200" indent="-457200">
              <a:buFont typeface="+mj-ea"/>
              <a:buAutoNum type="circleNumDbPlain"/>
              <a:defRPr/>
            </a:pPr>
            <a:endParaRPr lang="en-US" altLang="zh-CN" sz="2800" dirty="0" smtClean="0"/>
          </a:p>
          <a:p>
            <a:pPr marL="457200" indent="-457200">
              <a:buFont typeface="+mj-ea"/>
              <a:buAutoNum type="circleNumDbPlain"/>
              <a:defRPr/>
            </a:pPr>
            <a:r>
              <a:rPr lang="zh-CN" altLang="en-US" sz="2800" dirty="0" smtClean="0"/>
              <a:t>始终沿一个方向的直线运动</a:t>
            </a:r>
            <a:endParaRPr lang="en-US" altLang="zh-CN" sz="2800" dirty="0" smtClean="0"/>
          </a:p>
        </p:txBody>
      </p:sp>
      <p:sp>
        <p:nvSpPr>
          <p:cNvPr id="1331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01411C06-CAD3-4AB4-9749-7A0FA0CC9E26}" type="slidenum">
              <a:rPr kumimoji="0" lang="en-US" altLang="zh-CN" sz="1400" smtClean="0"/>
              <a:pPr eaLnBrk="1" hangingPunct="1"/>
              <a:t>31</a:t>
            </a:fld>
            <a:endParaRPr kumimoji="0" lang="en-US" altLang="zh-CN" sz="1400" smtClean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695889"/>
              </p:ext>
            </p:extLst>
          </p:nvPr>
        </p:nvGraphicFramePr>
        <p:xfrm>
          <a:off x="6588224" y="2132856"/>
          <a:ext cx="214471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18" name="公式" r:id="rId3" imgW="749300" imgH="279400" progId="Equation.3">
                  <p:embed/>
                </p:oleObj>
              </mc:Choice>
              <mc:Fallback>
                <p:oleObj name="公式" r:id="rId3" imgW="749300" imgH="2794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2132856"/>
                        <a:ext cx="2144713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313091"/>
              </p:ext>
            </p:extLst>
          </p:nvPr>
        </p:nvGraphicFramePr>
        <p:xfrm>
          <a:off x="5427663" y="3741738"/>
          <a:ext cx="29273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19" name="Equation" r:id="rId5" imgW="1257120" imgH="253800" progId="Equation.DSMT4">
                  <p:embed/>
                </p:oleObj>
              </mc:Choice>
              <mc:Fallback>
                <p:oleObj name="Equation" r:id="rId5" imgW="1257120" imgH="25380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7663" y="3741738"/>
                        <a:ext cx="2927350" cy="5905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1" y="2298700"/>
            <a:ext cx="4248026" cy="293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535759"/>
              </p:ext>
            </p:extLst>
          </p:nvPr>
        </p:nvGraphicFramePr>
        <p:xfrm>
          <a:off x="5799138" y="4149725"/>
          <a:ext cx="2278062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20" name="Equation" r:id="rId8" imgW="825480" imgH="253800" progId="Equation.DSMT4">
                  <p:embed/>
                </p:oleObj>
              </mc:Choice>
              <mc:Fallback>
                <p:oleObj name="Equation" r:id="rId8" imgW="825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9138" y="4149725"/>
                        <a:ext cx="2278062" cy="69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F0B6-20BE-4C85-B505-D4B6174086F9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054594" y="657427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区分两个量：       和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2602376" y="2814024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表示位移的大小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637182" y="35956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表示位移的大小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635696" y="4538074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表示位矢的增量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635507" y="537656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表示位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矢模的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增量</a:t>
            </a:r>
          </a:p>
        </p:txBody>
      </p:sp>
      <p:sp>
        <p:nvSpPr>
          <p:cNvPr id="14" name="矩形 13"/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114425" y="2850356"/>
            <a:ext cx="514350" cy="514350"/>
          </a:xfrm>
          <a:prstGeom prst="rect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 14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114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矩形 15"/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1114425" y="4564856"/>
            <a:ext cx="514350" cy="514350"/>
          </a:xfrm>
          <a:prstGeom prst="rect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1" lang="zh-CN" altLang="en-US" sz="1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矩形 16"/>
          <p:cNvSpPr>
            <a:spLocks noChangeAspect="1"/>
          </p:cNvSpPr>
          <p:nvPr>
            <p:custDataLst>
              <p:tags r:id="rId11"/>
            </p:custDataLst>
          </p:nvPr>
        </p:nvSpPr>
        <p:spPr bwMode="auto">
          <a:xfrm>
            <a:off x="1114425" y="5422106"/>
            <a:ext cx="514350" cy="514350"/>
          </a:xfrm>
          <a:prstGeom prst="rect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1" lang="zh-CN" altLang="en-US" sz="1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圆角矩形 17"/>
          <p:cNvSpPr/>
          <p:nvPr>
            <p:custDataLst>
              <p:tags r:id="rId12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754929"/>
              </p:ext>
            </p:extLst>
          </p:nvPr>
        </p:nvGraphicFramePr>
        <p:xfrm>
          <a:off x="3119755" y="1395106"/>
          <a:ext cx="69215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94" name="Equation" r:id="rId20" imgW="266400" imgH="253800" progId="Equation.DSMT4">
                  <p:embed/>
                </p:oleObj>
              </mc:Choice>
              <mc:Fallback>
                <p:oleObj name="Equation" r:id="rId2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119755" y="1395106"/>
                        <a:ext cx="692150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216640"/>
              </p:ext>
            </p:extLst>
          </p:nvPr>
        </p:nvGraphicFramePr>
        <p:xfrm>
          <a:off x="2056359" y="4660880"/>
          <a:ext cx="605160" cy="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95" name="Equation" r:id="rId22" imgW="203040" imgH="126720" progId="Equation.DSMT4">
                  <p:embed/>
                </p:oleObj>
              </mc:Choice>
              <mc:Fallback>
                <p:oleObj name="Equation" r:id="rId22" imgW="203040" imgH="126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056359" y="4660880"/>
                        <a:ext cx="605160" cy="37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908604"/>
              </p:ext>
            </p:extLst>
          </p:nvPr>
        </p:nvGraphicFramePr>
        <p:xfrm>
          <a:off x="2056359" y="2930147"/>
          <a:ext cx="605160" cy="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96" name="Equation" r:id="rId24" imgW="203040" imgH="126720" progId="Equation.DSMT4">
                  <p:embed/>
                </p:oleObj>
              </mc:Choice>
              <mc:Fallback>
                <p:oleObj name="Equation" r:id="rId24" imgW="203040" imgH="126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056359" y="2930147"/>
                        <a:ext cx="605160" cy="37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493373"/>
              </p:ext>
            </p:extLst>
          </p:nvPr>
        </p:nvGraphicFramePr>
        <p:xfrm>
          <a:off x="2056359" y="3626847"/>
          <a:ext cx="659404" cy="659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97" name="Equation" r:id="rId26" imgW="253800" imgH="253800" progId="Equation.DSMT4">
                  <p:embed/>
                </p:oleObj>
              </mc:Choice>
              <mc:Fallback>
                <p:oleObj name="Equation" r:id="rId26" imgW="253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056359" y="3626847"/>
                        <a:ext cx="659404" cy="6594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636622"/>
              </p:ext>
            </p:extLst>
          </p:nvPr>
        </p:nvGraphicFramePr>
        <p:xfrm>
          <a:off x="2030347" y="5558231"/>
          <a:ext cx="605160" cy="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98" name="Equation" r:id="rId28" imgW="203040" imgH="126720" progId="Equation.DSMT4">
                  <p:embed/>
                </p:oleObj>
              </mc:Choice>
              <mc:Fallback>
                <p:oleObj name="Equation" r:id="rId28" imgW="203040" imgH="126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030347" y="5558231"/>
                        <a:ext cx="605160" cy="37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647290"/>
              </p:ext>
            </p:extLst>
          </p:nvPr>
        </p:nvGraphicFramePr>
        <p:xfrm>
          <a:off x="4154488" y="1404938"/>
          <a:ext cx="6064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99" name="Equation" r:id="rId29" imgW="203040" imgH="164880" progId="Equation.DSMT4">
                  <p:embed/>
                </p:oleObj>
              </mc:Choice>
              <mc:Fallback>
                <p:oleObj name="Equation" r:id="rId29" imgW="20304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154488" y="1404938"/>
                        <a:ext cx="606425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690892" y="1601968"/>
            <a:ext cx="1845097" cy="1993695"/>
          </a:xfrm>
          <a:prstGeom prst="rect">
            <a:avLst/>
          </a:prstGeom>
        </p:spPr>
      </p:pic>
      <p:grpSp>
        <p:nvGrpSpPr>
          <p:cNvPr id="23" name="组合 22"/>
          <p:cNvGrpSpPr/>
          <p:nvPr>
            <p:custDataLst>
              <p:tags r:id="rId13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9" name="TitleBackground"/>
            <p:cNvSpPr/>
            <p:nvPr>
              <p:custDataLst>
                <p:tags r:id="rId15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0" name="ColorBlock"/>
            <p:cNvSpPr/>
            <p:nvPr>
              <p:custDataLst>
                <p:tags r:id="rId16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1" name="TypeText"/>
            <p:cNvSpPr txBox="1"/>
            <p:nvPr>
              <p:custDataLst>
                <p:tags r:id="rId1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22" name="TipText"/>
            <p:cNvSpPr txBox="1"/>
            <p:nvPr>
              <p:custDataLst>
                <p:tags r:id="rId18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/>
          </p:cNvPicPr>
          <p:nvPr>
            <p:custDataLst>
              <p:tags r:id="rId14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04094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cxnSp>
        <p:nvCxnSpPr>
          <p:cNvPr id="4" name="直接箭头连接符 3"/>
          <p:cNvCxnSpPr/>
          <p:nvPr/>
        </p:nvCxnSpPr>
        <p:spPr bwMode="auto">
          <a:xfrm flipV="1">
            <a:off x="2915816" y="1700808"/>
            <a:ext cx="1800200" cy="10081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直接箭头连接符 5"/>
          <p:cNvCxnSpPr/>
          <p:nvPr/>
        </p:nvCxnSpPr>
        <p:spPr bwMode="auto">
          <a:xfrm>
            <a:off x="2931815" y="2708920"/>
            <a:ext cx="31523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文本框 10"/>
          <p:cNvSpPr txBox="1"/>
          <p:nvPr/>
        </p:nvSpPr>
        <p:spPr>
          <a:xfrm>
            <a:off x="2359190" y="2478087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/>
              <a:t>O</a:t>
            </a:r>
            <a:endParaRPr lang="zh-CN" altLang="en-US" b="1" i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4651191" y="123914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/>
              <a:t>A</a:t>
            </a:r>
            <a:endParaRPr lang="zh-CN" altLang="en-US" b="1" i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6186999" y="247808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/>
              <a:t>B</a:t>
            </a:r>
            <a:endParaRPr lang="zh-CN" altLang="en-US" b="1" i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3152436" y="1788245"/>
            <a:ext cx="491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 smtClean="0"/>
              <a:t>r</a:t>
            </a:r>
            <a:r>
              <a:rPr lang="en-US" altLang="zh-CN" sz="2800" b="1" i="1" baseline="-25000" dirty="0" smtClean="0"/>
              <a:t>A</a:t>
            </a:r>
            <a:endParaRPr lang="zh-CN" altLang="en-US" sz="2800" b="1" i="1" baseline="-25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570138" y="2708919"/>
            <a:ext cx="491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 err="1" smtClean="0"/>
              <a:t>r</a:t>
            </a:r>
            <a:r>
              <a:rPr lang="en-US" altLang="zh-CN" sz="2800" b="1" i="1" baseline="-25000" dirty="0" err="1" smtClean="0"/>
              <a:t>B</a:t>
            </a:r>
            <a:endParaRPr lang="zh-CN" altLang="en-US" sz="2800" b="1" i="1" baseline="-25000" dirty="0"/>
          </a:p>
        </p:txBody>
      </p:sp>
      <p:cxnSp>
        <p:nvCxnSpPr>
          <p:cNvPr id="16" name="直接箭头连接符 15"/>
          <p:cNvCxnSpPr/>
          <p:nvPr/>
        </p:nvCxnSpPr>
        <p:spPr bwMode="auto">
          <a:xfrm>
            <a:off x="4688118" y="1700807"/>
            <a:ext cx="1396050" cy="10081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5865412"/>
              </p:ext>
            </p:extLst>
          </p:nvPr>
        </p:nvGraphicFramePr>
        <p:xfrm>
          <a:off x="5440331" y="1773290"/>
          <a:ext cx="676092" cy="51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40" name="Equation" r:id="rId3" imgW="215640" imgH="164880" progId="Equation.DSMT4">
                  <p:embed/>
                </p:oleObj>
              </mc:Choice>
              <mc:Fallback>
                <p:oleObj name="Equation" r:id="rId3" imgW="21564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0331" y="1773290"/>
                        <a:ext cx="676092" cy="51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接连接符 20"/>
          <p:cNvCxnSpPr/>
          <p:nvPr/>
        </p:nvCxnSpPr>
        <p:spPr bwMode="auto">
          <a:xfrm>
            <a:off x="5041041" y="2708919"/>
            <a:ext cx="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直接连接符 22"/>
          <p:cNvCxnSpPr/>
          <p:nvPr/>
        </p:nvCxnSpPr>
        <p:spPr bwMode="auto">
          <a:xfrm flipV="1">
            <a:off x="5041041" y="2600325"/>
            <a:ext cx="2447" cy="2679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文本框 23"/>
          <p:cNvSpPr txBox="1"/>
          <p:nvPr/>
        </p:nvSpPr>
        <p:spPr>
          <a:xfrm>
            <a:off x="4908121" y="280410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/>
              <a:t>C</a:t>
            </a:r>
            <a:endParaRPr lang="zh-CN" altLang="en-US" b="1" i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2167190" y="3956421"/>
            <a:ext cx="14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/>
              <a:t>OC </a:t>
            </a:r>
            <a:r>
              <a:rPr lang="en-US" altLang="zh-CN" b="1" dirty="0" smtClean="0"/>
              <a:t>= </a:t>
            </a:r>
            <a:r>
              <a:rPr lang="en-US" altLang="zh-CN" b="1" i="1" dirty="0" smtClean="0"/>
              <a:t>OA</a:t>
            </a:r>
            <a:endParaRPr lang="zh-CN" altLang="en-US" b="1" i="1" dirty="0"/>
          </a:p>
        </p:txBody>
      </p:sp>
      <p:sp>
        <p:nvSpPr>
          <p:cNvPr id="27" name="左大括号 26"/>
          <p:cNvSpPr/>
          <p:nvPr/>
        </p:nvSpPr>
        <p:spPr bwMode="auto">
          <a:xfrm rot="16200000">
            <a:off x="5438163" y="2750738"/>
            <a:ext cx="268327" cy="1088195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681132"/>
              </p:ext>
            </p:extLst>
          </p:nvPr>
        </p:nvGraphicFramePr>
        <p:xfrm>
          <a:off x="4896661" y="3499269"/>
          <a:ext cx="2258330" cy="713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41" name="Equation" r:id="rId5" imgW="723600" imgH="228600" progId="Equation.DSMT4">
                  <p:embed/>
                </p:oleObj>
              </mc:Choice>
              <mc:Fallback>
                <p:oleObj name="Equation" r:id="rId5" imgW="7236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6661" y="3499269"/>
                        <a:ext cx="2258330" cy="7131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816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E5E7A365-6B42-4350-A5EF-92D36F004FBB}" type="slidenum">
              <a:rPr kumimoji="0" lang="en-US" altLang="zh-CN" sz="1400" smtClean="0"/>
              <a:pPr eaLnBrk="1" hangingPunct="1"/>
              <a:t>34</a:t>
            </a:fld>
            <a:endParaRPr kumimoji="0" lang="en-US" altLang="zh-CN" sz="1400" smtClean="0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467544" y="745540"/>
            <a:ext cx="232173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zh-CN" altLang="en-US" sz="2800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zh-CN" altLang="en-US" sz="2800" dirty="0" smtClean="0">
                <a:solidFill>
                  <a:schemeClr val="bg2">
                    <a:lumMod val="10000"/>
                  </a:schemeClr>
                </a:solidFill>
              </a:rPr>
              <a:t>、速度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882650" y="1950512"/>
            <a:ext cx="68754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2800" dirty="0" smtClean="0">
                <a:solidFill>
                  <a:srgbClr val="000000"/>
                </a:solidFill>
              </a:rPr>
              <a:t>设    </a:t>
            </a:r>
            <a:r>
              <a:rPr lang="en-US" altLang="zh-CN" sz="2800" dirty="0" smtClean="0">
                <a:solidFill>
                  <a:srgbClr val="000000"/>
                </a:solidFill>
              </a:rPr>
              <a:t>             </a:t>
            </a:r>
            <a:r>
              <a:rPr lang="zh-CN" altLang="en-US" sz="2800" dirty="0" smtClean="0">
                <a:solidFill>
                  <a:srgbClr val="000000"/>
                </a:solidFill>
              </a:rPr>
              <a:t>时间间隔内，位移</a:t>
            </a:r>
            <a:r>
              <a:rPr lang="zh-CN" altLang="en-US" sz="2800" dirty="0">
                <a:solidFill>
                  <a:srgbClr val="000000"/>
                </a:solidFill>
              </a:rPr>
              <a:t>矢量</a:t>
            </a:r>
            <a:endParaRPr lang="zh-CN" altLang="en-US" sz="2800" b="1" dirty="0">
              <a:solidFill>
                <a:srgbClr val="CCFFFF"/>
              </a:solidFill>
            </a:endParaRPr>
          </a:p>
        </p:txBody>
      </p:sp>
      <p:graphicFrame>
        <p:nvGraphicFramePr>
          <p:cNvPr id="15401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994964"/>
              </p:ext>
            </p:extLst>
          </p:nvPr>
        </p:nvGraphicFramePr>
        <p:xfrm>
          <a:off x="1373440" y="2003866"/>
          <a:ext cx="14160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30" name="公式" r:id="rId3" imgW="634680" imgH="177480" progId="Equation.3">
                  <p:embed/>
                </p:oleObj>
              </mc:Choice>
              <mc:Fallback>
                <p:oleObj name="公式" r:id="rId3" imgW="634680" imgH="177480" progId="Equation.3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440" y="2003866"/>
                        <a:ext cx="14160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02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704817"/>
              </p:ext>
            </p:extLst>
          </p:nvPr>
        </p:nvGraphicFramePr>
        <p:xfrm>
          <a:off x="926925" y="2749477"/>
          <a:ext cx="2811463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31" name="Equation" r:id="rId5" imgW="1257120" imgH="203040" progId="Equation.DSMT4">
                  <p:embed/>
                </p:oleObj>
              </mc:Choice>
              <mc:Fallback>
                <p:oleObj name="Equation" r:id="rId5" imgW="1257120" imgH="203040" progId="Equation.DSMT4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6925" y="2749477"/>
                        <a:ext cx="2811463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926925" y="1340127"/>
            <a:ext cx="68754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2800" dirty="0" smtClean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平均速度</a:t>
            </a:r>
            <a:endParaRPr lang="zh-CN" altLang="en-US" sz="2800" b="1" dirty="0">
              <a:solidFill>
                <a:schemeClr val="accent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47870"/>
              </p:ext>
            </p:extLst>
          </p:nvPr>
        </p:nvGraphicFramePr>
        <p:xfrm>
          <a:off x="2807983" y="1313127"/>
          <a:ext cx="396838" cy="577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32" name="Equation" r:id="rId7" imgW="139680" imgH="203040" progId="Equation.DSMT4">
                  <p:embed/>
                </p:oleObj>
              </mc:Choice>
              <mc:Fallback>
                <p:oleObj name="Equation" r:id="rId7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07983" y="1313127"/>
                        <a:ext cx="396838" cy="577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792861"/>
              </p:ext>
            </p:extLst>
          </p:nvPr>
        </p:nvGraphicFramePr>
        <p:xfrm>
          <a:off x="996424" y="3522110"/>
          <a:ext cx="4065356" cy="106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33" name="Equation" r:id="rId9" imgW="1600200" imgH="419040" progId="Equation.DSMT4">
                  <p:embed/>
                </p:oleObj>
              </mc:Choice>
              <mc:Fallback>
                <p:oleObj name="Equation" r:id="rId9" imgW="16002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96424" y="3522110"/>
                        <a:ext cx="4065356" cy="1064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箭头连接符 10"/>
          <p:cNvCxnSpPr/>
          <p:nvPr/>
        </p:nvCxnSpPr>
        <p:spPr bwMode="auto">
          <a:xfrm>
            <a:off x="7020272" y="4437112"/>
            <a:ext cx="187220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接箭头连接符 12"/>
          <p:cNvCxnSpPr/>
          <p:nvPr/>
        </p:nvCxnSpPr>
        <p:spPr bwMode="auto">
          <a:xfrm flipV="1">
            <a:off x="7020272" y="2852936"/>
            <a:ext cx="0" cy="15841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接箭头连接符 16"/>
          <p:cNvCxnSpPr/>
          <p:nvPr/>
        </p:nvCxnSpPr>
        <p:spPr bwMode="auto">
          <a:xfrm flipH="1">
            <a:off x="5940152" y="4437112"/>
            <a:ext cx="1080120" cy="10801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文本框 17"/>
          <p:cNvSpPr txBox="1"/>
          <p:nvPr/>
        </p:nvSpPr>
        <p:spPr>
          <a:xfrm>
            <a:off x="6684762" y="4125759"/>
            <a:ext cx="22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O</a:t>
            </a:r>
            <a:endParaRPr lang="zh-CN" altLang="en-US" i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8668807" y="3993266"/>
            <a:ext cx="22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x</a:t>
            </a:r>
            <a:endParaRPr lang="zh-CN" altLang="en-US" i="1" dirty="0"/>
          </a:p>
        </p:txBody>
      </p:sp>
      <p:sp>
        <p:nvSpPr>
          <p:cNvPr id="23" name="文本框 22"/>
          <p:cNvSpPr txBox="1"/>
          <p:nvPr/>
        </p:nvSpPr>
        <p:spPr>
          <a:xfrm>
            <a:off x="6759568" y="2714683"/>
            <a:ext cx="22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y</a:t>
            </a:r>
            <a:endParaRPr lang="zh-CN" altLang="en-US" i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5828314" y="5052413"/>
            <a:ext cx="22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z</a:t>
            </a:r>
            <a:endParaRPr lang="zh-CN" altLang="en-US" i="1" dirty="0"/>
          </a:p>
        </p:txBody>
      </p:sp>
      <p:sp>
        <p:nvSpPr>
          <p:cNvPr id="25" name="椭圆 24"/>
          <p:cNvSpPr/>
          <p:nvPr/>
        </p:nvSpPr>
        <p:spPr bwMode="auto">
          <a:xfrm>
            <a:off x="7452320" y="3429000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8460432" y="4005064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6" name="任意多边形 25"/>
          <p:cNvSpPr/>
          <p:nvPr/>
        </p:nvSpPr>
        <p:spPr bwMode="auto">
          <a:xfrm>
            <a:off x="6152444" y="3427385"/>
            <a:ext cx="2720623" cy="1268793"/>
          </a:xfrm>
          <a:custGeom>
            <a:avLst/>
            <a:gdLst>
              <a:gd name="connsiteX0" fmla="*/ 0 w 2720623"/>
              <a:gd name="connsiteY0" fmla="*/ 467282 h 1268793"/>
              <a:gd name="connsiteX1" fmla="*/ 564445 w 2720623"/>
              <a:gd name="connsiteY1" fmla="*/ 94748 h 1268793"/>
              <a:gd name="connsiteX2" fmla="*/ 1320800 w 2720623"/>
              <a:gd name="connsiteY2" fmla="*/ 15726 h 1268793"/>
              <a:gd name="connsiteX3" fmla="*/ 2099734 w 2720623"/>
              <a:gd name="connsiteY3" fmla="*/ 343104 h 1268793"/>
              <a:gd name="connsiteX4" fmla="*/ 2720623 w 2720623"/>
              <a:gd name="connsiteY4" fmla="*/ 1268793 h 126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0623" h="1268793">
                <a:moveTo>
                  <a:pt x="0" y="467282"/>
                </a:moveTo>
                <a:cubicBezTo>
                  <a:pt x="172156" y="318644"/>
                  <a:pt x="344312" y="170007"/>
                  <a:pt x="564445" y="94748"/>
                </a:cubicBezTo>
                <a:cubicBezTo>
                  <a:pt x="784578" y="19489"/>
                  <a:pt x="1064919" y="-25667"/>
                  <a:pt x="1320800" y="15726"/>
                </a:cubicBezTo>
                <a:cubicBezTo>
                  <a:pt x="1576681" y="57119"/>
                  <a:pt x="1866430" y="134259"/>
                  <a:pt x="2099734" y="343104"/>
                </a:cubicBezTo>
                <a:cubicBezTo>
                  <a:pt x="2333038" y="551949"/>
                  <a:pt x="2526830" y="910371"/>
                  <a:pt x="2720623" y="1268793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28" name="直接箭头连接符 27"/>
          <p:cNvCxnSpPr>
            <a:endCxn id="26" idx="2"/>
          </p:cNvCxnSpPr>
          <p:nvPr/>
        </p:nvCxnSpPr>
        <p:spPr bwMode="auto">
          <a:xfrm flipV="1">
            <a:off x="7020272" y="3443111"/>
            <a:ext cx="452972" cy="10118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直接箭头连接符 30"/>
          <p:cNvCxnSpPr/>
          <p:nvPr/>
        </p:nvCxnSpPr>
        <p:spPr bwMode="auto">
          <a:xfrm flipV="1">
            <a:off x="7020272" y="4061781"/>
            <a:ext cx="1463019" cy="3931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361" name="直接箭头连接符 15360"/>
          <p:cNvCxnSpPr>
            <a:stCxn id="26" idx="2"/>
          </p:cNvCxnSpPr>
          <p:nvPr/>
        </p:nvCxnSpPr>
        <p:spPr bwMode="auto">
          <a:xfrm>
            <a:off x="7473244" y="3443111"/>
            <a:ext cx="1010047" cy="5848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363" name="对象 153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831884"/>
              </p:ext>
            </p:extLst>
          </p:nvPr>
        </p:nvGraphicFramePr>
        <p:xfrm>
          <a:off x="7383082" y="4231198"/>
          <a:ext cx="1144314" cy="487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34" name="Equation" r:id="rId11" imgW="596880" imgH="253800" progId="Equation.DSMT4">
                  <p:embed/>
                </p:oleObj>
              </mc:Choice>
              <mc:Fallback>
                <p:oleObj name="Equation" r:id="rId11" imgW="596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83082" y="4231198"/>
                        <a:ext cx="1144314" cy="487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对象 153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477521"/>
              </p:ext>
            </p:extLst>
          </p:nvPr>
        </p:nvGraphicFramePr>
        <p:xfrm>
          <a:off x="4622800" y="2781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35" name="Equation" r:id="rId13" imgW="914400" imgH="198720" progId="Equation.DSMT4">
                  <p:embed/>
                </p:oleObj>
              </mc:Choice>
              <mc:Fallback>
                <p:oleObj name="Equation" r:id="rId13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22800" y="27813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对象 153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55995"/>
              </p:ext>
            </p:extLst>
          </p:nvPr>
        </p:nvGraphicFramePr>
        <p:xfrm>
          <a:off x="6759568" y="3659888"/>
          <a:ext cx="505139" cy="420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36" name="Equation" r:id="rId15" imgW="304560" imgH="253800" progId="Equation.DSMT4">
                  <p:embed/>
                </p:oleObj>
              </mc:Choice>
              <mc:Fallback>
                <p:oleObj name="Equation" r:id="rId15" imgW="304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59568" y="3659888"/>
                        <a:ext cx="505139" cy="4209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对象 153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198529"/>
              </p:ext>
            </p:extLst>
          </p:nvPr>
        </p:nvGraphicFramePr>
        <p:xfrm>
          <a:off x="7871831" y="3323313"/>
          <a:ext cx="565150" cy="432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37" name="Equation" r:id="rId17" imgW="215640" imgH="164880" progId="Equation.DSMT4">
                  <p:embed/>
                </p:oleObj>
              </mc:Choice>
              <mc:Fallback>
                <p:oleObj name="Equation" r:id="rId17" imgW="21564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871831" y="3323313"/>
                        <a:ext cx="565150" cy="432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50875" y="2060848"/>
            <a:ext cx="7807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en-US" altLang="zh-CN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速度是位移对时间的变化率</a:t>
            </a:r>
            <a:r>
              <a:rPr lang="zh-CN" altLang="en-US" sz="3200" dirty="0" smtClean="0">
                <a:solidFill>
                  <a:schemeClr val="tx2"/>
                </a:solidFill>
              </a:rPr>
              <a:t>：</a:t>
            </a:r>
            <a:endParaRPr lang="zh-CN" altLang="en-US" sz="3200" dirty="0">
              <a:solidFill>
                <a:schemeClr val="tx2"/>
              </a:solidFill>
            </a:endParaRPr>
          </a:p>
        </p:txBody>
      </p:sp>
      <p:graphicFrame>
        <p:nvGraphicFramePr>
          <p:cNvPr id="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854160"/>
              </p:ext>
            </p:extLst>
          </p:nvPr>
        </p:nvGraphicFramePr>
        <p:xfrm>
          <a:off x="968750" y="2951420"/>
          <a:ext cx="4168775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16" name="Equation" r:id="rId3" imgW="1752480" imgH="431640" progId="Equation.DSMT4">
                  <p:embed/>
                </p:oleObj>
              </mc:Choice>
              <mc:Fallback>
                <p:oleObj name="Equation" r:id="rId3" imgW="1752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750" y="2951420"/>
                        <a:ext cx="4168775" cy="110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752726" y="4489956"/>
            <a:ext cx="665181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 smtClean="0"/>
              <a:t>速度就是运动方程对时间求导数运算。</a:t>
            </a: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926925" y="1340127"/>
            <a:ext cx="68754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瞬时</a:t>
            </a:r>
            <a:r>
              <a:rPr lang="zh-CN" altLang="en-US" sz="2800" dirty="0" smtClean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速度</a:t>
            </a:r>
            <a:endParaRPr lang="zh-CN" altLang="en-US" sz="2800" b="1" dirty="0">
              <a:solidFill>
                <a:schemeClr val="accent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937646"/>
              </p:ext>
            </p:extLst>
          </p:nvPr>
        </p:nvGraphicFramePr>
        <p:xfrm>
          <a:off x="2825750" y="1366838"/>
          <a:ext cx="3603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17" name="Equation" r:id="rId5" imgW="126720" imgH="164880" progId="Equation.DSMT4">
                  <p:embed/>
                </p:oleObj>
              </mc:Choice>
              <mc:Fallback>
                <p:oleObj name="Equation" r:id="rId5" imgW="12672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5750" y="1366838"/>
                        <a:ext cx="360363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组合 23"/>
          <p:cNvGrpSpPr/>
          <p:nvPr/>
        </p:nvGrpSpPr>
        <p:grpSpPr>
          <a:xfrm>
            <a:off x="5796136" y="1471383"/>
            <a:ext cx="3064167" cy="2802549"/>
            <a:chOff x="5828314" y="2714683"/>
            <a:chExt cx="3064167" cy="2802549"/>
          </a:xfrm>
        </p:grpSpPr>
        <p:cxnSp>
          <p:nvCxnSpPr>
            <p:cNvPr id="8" name="直接箭头连接符 7"/>
            <p:cNvCxnSpPr/>
            <p:nvPr/>
          </p:nvCxnSpPr>
          <p:spPr bwMode="auto">
            <a:xfrm>
              <a:off x="7020272" y="4437112"/>
              <a:ext cx="18722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" name="直接箭头连接符 8"/>
            <p:cNvCxnSpPr/>
            <p:nvPr/>
          </p:nvCxnSpPr>
          <p:spPr bwMode="auto">
            <a:xfrm flipV="1">
              <a:off x="7020272" y="2852936"/>
              <a:ext cx="0" cy="15841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直接箭头连接符 9"/>
            <p:cNvCxnSpPr/>
            <p:nvPr/>
          </p:nvCxnSpPr>
          <p:spPr bwMode="auto">
            <a:xfrm flipH="1">
              <a:off x="5940152" y="4437112"/>
              <a:ext cx="1080120" cy="10801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文本框 10"/>
            <p:cNvSpPr txBox="1"/>
            <p:nvPr/>
          </p:nvSpPr>
          <p:spPr>
            <a:xfrm>
              <a:off x="6684762" y="4125759"/>
              <a:ext cx="223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/>
                <a:t>O</a:t>
              </a:r>
              <a:endParaRPr lang="zh-CN" altLang="en-US" i="1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668807" y="3993266"/>
              <a:ext cx="223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/>
                <a:t>x</a:t>
              </a:r>
              <a:endParaRPr lang="zh-CN" altLang="en-US" i="1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759568" y="2714683"/>
              <a:ext cx="223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/>
                <a:t>y</a:t>
              </a:r>
              <a:endParaRPr lang="zh-CN" altLang="en-US" i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828314" y="5052413"/>
              <a:ext cx="223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/>
                <a:t>z</a:t>
              </a:r>
              <a:endParaRPr lang="zh-CN" altLang="en-US" i="1" dirty="0"/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7452320" y="3429000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8460432" y="4005064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7" name="任意多边形 16"/>
            <p:cNvSpPr/>
            <p:nvPr/>
          </p:nvSpPr>
          <p:spPr bwMode="auto">
            <a:xfrm>
              <a:off x="6152444" y="3427385"/>
              <a:ext cx="2720623" cy="1268793"/>
            </a:xfrm>
            <a:custGeom>
              <a:avLst/>
              <a:gdLst>
                <a:gd name="connsiteX0" fmla="*/ 0 w 2720623"/>
                <a:gd name="connsiteY0" fmla="*/ 467282 h 1268793"/>
                <a:gd name="connsiteX1" fmla="*/ 564445 w 2720623"/>
                <a:gd name="connsiteY1" fmla="*/ 94748 h 1268793"/>
                <a:gd name="connsiteX2" fmla="*/ 1320800 w 2720623"/>
                <a:gd name="connsiteY2" fmla="*/ 15726 h 1268793"/>
                <a:gd name="connsiteX3" fmla="*/ 2099734 w 2720623"/>
                <a:gd name="connsiteY3" fmla="*/ 343104 h 1268793"/>
                <a:gd name="connsiteX4" fmla="*/ 2720623 w 2720623"/>
                <a:gd name="connsiteY4" fmla="*/ 1268793 h 1268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0623" h="1268793">
                  <a:moveTo>
                    <a:pt x="0" y="467282"/>
                  </a:moveTo>
                  <a:cubicBezTo>
                    <a:pt x="172156" y="318644"/>
                    <a:pt x="344312" y="170007"/>
                    <a:pt x="564445" y="94748"/>
                  </a:cubicBezTo>
                  <a:cubicBezTo>
                    <a:pt x="784578" y="19489"/>
                    <a:pt x="1064919" y="-25667"/>
                    <a:pt x="1320800" y="15726"/>
                  </a:cubicBezTo>
                  <a:cubicBezTo>
                    <a:pt x="1576681" y="57119"/>
                    <a:pt x="1866430" y="134259"/>
                    <a:pt x="2099734" y="343104"/>
                  </a:cubicBezTo>
                  <a:cubicBezTo>
                    <a:pt x="2333038" y="551949"/>
                    <a:pt x="2526830" y="910371"/>
                    <a:pt x="2720623" y="1268793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18" name="直接箭头连接符 17"/>
            <p:cNvCxnSpPr>
              <a:endCxn id="17" idx="2"/>
            </p:cNvCxnSpPr>
            <p:nvPr/>
          </p:nvCxnSpPr>
          <p:spPr bwMode="auto">
            <a:xfrm flipV="1">
              <a:off x="7020272" y="3443111"/>
              <a:ext cx="452972" cy="10118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直接箭头连接符 18"/>
            <p:cNvCxnSpPr/>
            <p:nvPr/>
          </p:nvCxnSpPr>
          <p:spPr bwMode="auto">
            <a:xfrm flipV="1">
              <a:off x="7020272" y="4061781"/>
              <a:ext cx="1463019" cy="39315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直接箭头连接符 19"/>
            <p:cNvCxnSpPr>
              <a:stCxn id="17" idx="2"/>
            </p:cNvCxnSpPr>
            <p:nvPr/>
          </p:nvCxnSpPr>
          <p:spPr bwMode="auto">
            <a:xfrm>
              <a:off x="7473244" y="3443111"/>
              <a:ext cx="1010047" cy="5848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aphicFrame>
          <p:nvGraphicFramePr>
            <p:cNvPr id="21" name="对象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57953520"/>
                </p:ext>
              </p:extLst>
            </p:nvPr>
          </p:nvGraphicFramePr>
          <p:xfrm>
            <a:off x="7383082" y="4231198"/>
            <a:ext cx="1144314" cy="487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518" name="Equation" r:id="rId7" imgW="596880" imgH="253800" progId="Equation.DSMT4">
                    <p:embed/>
                  </p:oleObj>
                </mc:Choice>
                <mc:Fallback>
                  <p:oleObj name="Equation" r:id="rId7" imgW="596880" imgH="253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383082" y="4231198"/>
                          <a:ext cx="1144314" cy="4870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1001154"/>
                </p:ext>
              </p:extLst>
            </p:nvPr>
          </p:nvGraphicFramePr>
          <p:xfrm>
            <a:off x="6759568" y="3659888"/>
            <a:ext cx="505139" cy="4209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519" name="Equation" r:id="rId9" imgW="304560" imgH="253800" progId="Equation.DSMT4">
                    <p:embed/>
                  </p:oleObj>
                </mc:Choice>
                <mc:Fallback>
                  <p:oleObj name="Equation" r:id="rId9" imgW="304560" imgH="253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759568" y="3659888"/>
                          <a:ext cx="505139" cy="4209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9124872"/>
                </p:ext>
              </p:extLst>
            </p:nvPr>
          </p:nvGraphicFramePr>
          <p:xfrm>
            <a:off x="7871831" y="3323313"/>
            <a:ext cx="565150" cy="4321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520" name="Equation" r:id="rId11" imgW="215640" imgH="164880" progId="Equation.DSMT4">
                    <p:embed/>
                  </p:oleObj>
                </mc:Choice>
                <mc:Fallback>
                  <p:oleObj name="Equation" r:id="rId11" imgW="215640" imgH="164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871831" y="3323313"/>
                          <a:ext cx="565150" cy="43217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6" name="直接箭头连接符 25"/>
          <p:cNvCxnSpPr>
            <a:endCxn id="17" idx="3"/>
          </p:cNvCxnSpPr>
          <p:nvPr/>
        </p:nvCxnSpPr>
        <p:spPr bwMode="auto">
          <a:xfrm flipV="1">
            <a:off x="7005233" y="2527189"/>
            <a:ext cx="1214767" cy="6825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直接箭头连接符 28"/>
          <p:cNvCxnSpPr/>
          <p:nvPr/>
        </p:nvCxnSpPr>
        <p:spPr bwMode="auto">
          <a:xfrm flipV="1">
            <a:off x="7003927" y="2267019"/>
            <a:ext cx="822539" cy="9267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33CC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567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3"/>
          <p:cNvSpPr>
            <a:spLocks noGrp="1"/>
          </p:cNvSpPr>
          <p:nvPr/>
        </p:nvSpPr>
        <p:spPr bwMode="auto">
          <a:xfrm>
            <a:off x="685800" y="1400175"/>
            <a:ext cx="777240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endParaRPr lang="en-US" altLang="zh-CN" sz="2800" dirty="0" smtClean="0"/>
          </a:p>
          <a:p>
            <a:pPr>
              <a:defRPr/>
            </a:pPr>
            <a:r>
              <a:rPr lang="zh-CN" altLang="en-US" sz="2800" dirty="0" smtClean="0"/>
              <a:t>  速度大小：速率，用</a:t>
            </a:r>
            <a:r>
              <a:rPr lang="en-US" altLang="zh-CN" sz="2800" dirty="0" smtClean="0"/>
              <a:t>v</a:t>
            </a:r>
            <a:r>
              <a:rPr lang="zh-CN" altLang="en-US" sz="2800" dirty="0" smtClean="0"/>
              <a:t>表示。</a:t>
            </a:r>
            <a:endParaRPr lang="en-US" altLang="zh-CN" sz="2800" dirty="0" smtClean="0"/>
          </a:p>
          <a:p>
            <a:pPr>
              <a:defRPr/>
            </a:pPr>
            <a:endParaRPr lang="en-US" altLang="zh-CN" sz="2800" dirty="0" smtClean="0"/>
          </a:p>
          <a:p>
            <a:pPr>
              <a:defRPr/>
            </a:pPr>
            <a:endParaRPr lang="en-US" altLang="zh-CN" sz="2800" dirty="0"/>
          </a:p>
          <a:p>
            <a:pPr>
              <a:defRPr/>
            </a:pPr>
            <a:endParaRPr lang="en-US" altLang="zh-CN" sz="2800" dirty="0" smtClean="0"/>
          </a:p>
          <a:p>
            <a:pPr marL="0" indent="0">
              <a:buNone/>
              <a:defRPr/>
            </a:pPr>
            <a:r>
              <a:rPr lang="zh-CN" altLang="en-US" sz="2800" dirty="0" smtClean="0"/>
              <a:t>      又∵</a:t>
            </a:r>
            <a:endParaRPr lang="en-US" altLang="zh-CN" sz="2800" dirty="0" smtClean="0"/>
          </a:p>
          <a:p>
            <a:pPr marL="0" indent="0">
              <a:buFontTx/>
              <a:buNone/>
              <a:defRPr/>
            </a:pPr>
            <a:endParaRPr lang="en-US" altLang="zh-CN" sz="2800" dirty="0" smtClean="0"/>
          </a:p>
          <a:p>
            <a:pPr marL="0" indent="0">
              <a:buFontTx/>
              <a:buNone/>
              <a:defRPr/>
            </a:pPr>
            <a:r>
              <a:rPr lang="zh-CN" altLang="en-US" sz="2800" dirty="0" smtClean="0"/>
              <a:t>      ∴ </a:t>
            </a:r>
            <a:r>
              <a:rPr lang="en-US" altLang="zh-CN" sz="2800" dirty="0" smtClean="0"/>
              <a:t>                              </a:t>
            </a:r>
            <a:r>
              <a:rPr lang="zh-CN" altLang="en-US" sz="2800" dirty="0" smtClean="0"/>
              <a:t>路程对时间的一阶微商</a:t>
            </a:r>
            <a:endParaRPr lang="en-US" altLang="zh-CN" sz="2800" dirty="0" smtClean="0"/>
          </a:p>
          <a:p>
            <a:pPr>
              <a:defRPr/>
            </a:pPr>
            <a:endParaRPr lang="en-US" altLang="zh-CN" sz="2800" dirty="0" smtClean="0"/>
          </a:p>
        </p:txBody>
      </p:sp>
      <p:sp>
        <p:nvSpPr>
          <p:cNvPr id="18" name="灯片编号占位符 1"/>
          <p:cNvSpPr>
            <a:spLocks noGrp="1"/>
          </p:cNvSpPr>
          <p:nvPr/>
        </p:nvSpPr>
        <p:spPr bwMode="auto">
          <a:xfrm>
            <a:off x="6553200" y="6019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D85F24AF-75AF-4EAD-87DF-1ED5C61075FF}" type="slidenum">
              <a:rPr kumimoji="0" lang="en-US" altLang="zh-CN" sz="1400" smtClean="0"/>
              <a:pPr eaLnBrk="1" hangingPunct="1"/>
              <a:t>36</a:t>
            </a:fld>
            <a:endParaRPr kumimoji="0" lang="en-US" altLang="zh-CN" sz="1400" smtClean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192543"/>
              </p:ext>
            </p:extLst>
          </p:nvPr>
        </p:nvGraphicFramePr>
        <p:xfrm>
          <a:off x="1875544" y="2573337"/>
          <a:ext cx="4891087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7" name="公式" r:id="rId3" imgW="2590800" imgH="457200" progId="Equation.3">
                  <p:embed/>
                </p:oleObj>
              </mc:Choice>
              <mc:Fallback>
                <p:oleObj name="公式" r:id="rId3" imgW="2590800" imgH="4572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5544" y="2573337"/>
                        <a:ext cx="4891087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19386"/>
              </p:ext>
            </p:extLst>
          </p:nvPr>
        </p:nvGraphicFramePr>
        <p:xfrm>
          <a:off x="2051720" y="3955082"/>
          <a:ext cx="3539219" cy="626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8" name="公式" r:id="rId5" imgW="1574800" imgH="279400" progId="Equation.3">
                  <p:embed/>
                </p:oleObj>
              </mc:Choice>
              <mc:Fallback>
                <p:oleObj name="公式" r:id="rId5" imgW="1574800" imgH="279400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3955082"/>
                        <a:ext cx="3539219" cy="6260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750945"/>
              </p:ext>
            </p:extLst>
          </p:nvPr>
        </p:nvGraphicFramePr>
        <p:xfrm>
          <a:off x="1835696" y="4869160"/>
          <a:ext cx="2376264" cy="794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9" name="公式" r:id="rId7" imgW="1016000" imgH="393700" progId="Equation.3">
                  <p:embed/>
                </p:oleObj>
              </mc:Choice>
              <mc:Fallback>
                <p:oleObj name="公式" r:id="rId7" imgW="1016000" imgH="393700" progId="Equation.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4869160"/>
                        <a:ext cx="2376264" cy="7940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567329" y="1194601"/>
            <a:ext cx="55562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514350" indent="-5143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lt"/>
                <a:ea typeface="+mn-ea"/>
              </a:rPr>
              <a:t>速度方向：沿轨迹切线方向</a:t>
            </a:r>
            <a:r>
              <a:rPr lang="zh-CN" altLang="en-US" dirty="0">
                <a:solidFill>
                  <a:srgbClr val="000000"/>
                </a:solidFill>
              </a:rPr>
              <a:t>。</a:t>
            </a:r>
          </a:p>
        </p:txBody>
      </p:sp>
      <p:grpSp>
        <p:nvGrpSpPr>
          <p:cNvPr id="12" name="Group 16"/>
          <p:cNvGrpSpPr>
            <a:grpSpLocks/>
          </p:cNvGrpSpPr>
          <p:nvPr/>
        </p:nvGrpSpPr>
        <p:grpSpPr bwMode="auto">
          <a:xfrm>
            <a:off x="6058991" y="404664"/>
            <a:ext cx="2257425" cy="1928812"/>
            <a:chOff x="332" y="2769"/>
            <a:chExt cx="1540" cy="1215"/>
          </a:xfrm>
        </p:grpSpPr>
        <p:grpSp>
          <p:nvGrpSpPr>
            <p:cNvPr id="13" name="Group 17"/>
            <p:cNvGrpSpPr>
              <a:grpSpLocks/>
            </p:cNvGrpSpPr>
            <p:nvPr/>
          </p:nvGrpSpPr>
          <p:grpSpPr bwMode="auto">
            <a:xfrm>
              <a:off x="332" y="2769"/>
              <a:ext cx="1540" cy="1215"/>
              <a:chOff x="332" y="2769"/>
              <a:chExt cx="1540" cy="1215"/>
            </a:xfrm>
          </p:grpSpPr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332" y="3251"/>
                <a:ext cx="1540" cy="733"/>
              </a:xfrm>
              <a:custGeom>
                <a:avLst/>
                <a:gdLst>
                  <a:gd name="T0" fmla="*/ 0 w 3120"/>
                  <a:gd name="T1" fmla="*/ 733 h 897"/>
                  <a:gd name="T2" fmla="*/ 252 w 3120"/>
                  <a:gd name="T3" fmla="*/ 145 h 897"/>
                  <a:gd name="T4" fmla="*/ 711 w 3120"/>
                  <a:gd name="T5" fmla="*/ 47 h 897"/>
                  <a:gd name="T6" fmla="*/ 1540 w 3120"/>
                  <a:gd name="T7" fmla="*/ 427 h 89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20" h="897">
                    <a:moveTo>
                      <a:pt x="0" y="897"/>
                    </a:moveTo>
                    <a:cubicBezTo>
                      <a:pt x="135" y="607"/>
                      <a:pt x="270" y="317"/>
                      <a:pt x="510" y="177"/>
                    </a:cubicBezTo>
                    <a:cubicBezTo>
                      <a:pt x="750" y="37"/>
                      <a:pt x="1005" y="0"/>
                      <a:pt x="1440" y="57"/>
                    </a:cubicBezTo>
                    <a:cubicBezTo>
                      <a:pt x="1875" y="114"/>
                      <a:pt x="2497" y="318"/>
                      <a:pt x="3120" y="522"/>
                    </a:cubicBezTo>
                  </a:path>
                </a:pathLst>
              </a:custGeom>
              <a:noFill/>
              <a:ln w="28575" cmpd="sng">
                <a:solidFill>
                  <a:srgbClr val="339966"/>
                </a:solidFill>
                <a:round/>
                <a:headEnd type="none" w="med" len="med"/>
                <a:tailEnd type="arrow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400">
                  <a:solidFill>
                    <a:srgbClr val="000000"/>
                  </a:solidFill>
                  <a:ea typeface="+mn-ea"/>
                </a:endParaRPr>
              </a:p>
            </p:txBody>
          </p:sp>
          <p:sp>
            <p:nvSpPr>
              <p:cNvPr id="21" name="Line 19"/>
              <p:cNvSpPr>
                <a:spLocks noChangeShapeType="1"/>
              </p:cNvSpPr>
              <p:nvPr/>
            </p:nvSpPr>
            <p:spPr bwMode="auto">
              <a:xfrm flipV="1">
                <a:off x="635" y="2769"/>
                <a:ext cx="890" cy="579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400">
                  <a:solidFill>
                    <a:srgbClr val="000000"/>
                  </a:solidFill>
                  <a:ea typeface="+mn-ea"/>
                </a:endParaRPr>
              </a:p>
            </p:txBody>
          </p:sp>
          <p:sp>
            <p:nvSpPr>
              <p:cNvPr id="23" name="Text Box 20"/>
              <p:cNvSpPr txBox="1">
                <a:spLocks noChangeArrowheads="1"/>
              </p:cNvSpPr>
              <p:nvPr/>
            </p:nvSpPr>
            <p:spPr bwMode="auto">
              <a:xfrm>
                <a:off x="624" y="2769"/>
                <a:ext cx="901" cy="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3200" b="1" i="1">
                    <a:solidFill>
                      <a:srgbClr val="0000FF"/>
                    </a:solidFill>
                    <a:latin typeface="Bookman Old Style" pitchFamily="18" charset="0"/>
                  </a:rPr>
                  <a:t>v</a:t>
                </a:r>
                <a:r>
                  <a:rPr lang="en-US" altLang="zh-CN" sz="3200" b="1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lang="en-US" altLang="zh-CN" b="1">
                    <a:solidFill>
                      <a:srgbClr val="0000FF"/>
                    </a:solidFill>
                  </a:rPr>
                  <a:t>(</a:t>
                </a:r>
                <a:r>
                  <a:rPr lang="en-US" altLang="zh-CN" b="1" i="1">
                    <a:solidFill>
                      <a:srgbClr val="0000FF"/>
                    </a:solidFill>
                  </a:rPr>
                  <a:t>t </a:t>
                </a:r>
                <a:r>
                  <a:rPr lang="en-US" altLang="zh-CN" b="1">
                    <a:solidFill>
                      <a:srgbClr val="0000FF"/>
                    </a:solidFill>
                  </a:rPr>
                  <a:t>)</a:t>
                </a:r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672" y="2880"/>
                <a:ext cx="201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400">
                  <a:solidFill>
                    <a:srgbClr val="000000"/>
                  </a:solidFill>
                  <a:ea typeface="+mn-ea"/>
                </a:endParaRPr>
              </a:p>
            </p:txBody>
          </p:sp>
          <p:sp>
            <p:nvSpPr>
              <p:cNvPr id="25" name="Text Box 22"/>
              <p:cNvSpPr txBox="1">
                <a:spLocks noChangeArrowheads="1"/>
              </p:cNvSpPr>
              <p:nvPr/>
            </p:nvSpPr>
            <p:spPr bwMode="auto">
              <a:xfrm>
                <a:off x="468" y="3146"/>
                <a:ext cx="327" cy="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1000">
                    <a:solidFill>
                      <a:srgbClr val="CCFFFF"/>
                    </a:solidFill>
                  </a:rPr>
                  <a:t>·</a:t>
                </a:r>
              </a:p>
            </p:txBody>
          </p:sp>
        </p:grpSp>
        <p:sp>
          <p:nvSpPr>
            <p:cNvPr id="19" name="Text Box 23"/>
            <p:cNvSpPr txBox="1">
              <a:spLocks noChangeArrowheads="1"/>
            </p:cNvSpPr>
            <p:nvPr/>
          </p:nvSpPr>
          <p:spPr bwMode="auto">
            <a:xfrm>
              <a:off x="477" y="3201"/>
              <a:ext cx="3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FF00FF"/>
                  </a:solidFill>
                  <a:sym typeface="Symbol" pitchFamily="18" charset="2"/>
                </a:rPr>
                <a:t></a:t>
              </a:r>
              <a:endParaRPr lang="zh-CN" altLang="en-US" sz="2000" dirty="0">
                <a:solidFill>
                  <a:srgbClr val="CC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052736"/>
            <a:ext cx="7772400" cy="1949928"/>
          </a:xfrm>
        </p:spPr>
        <p:txBody>
          <a:bodyPr/>
          <a:lstStyle/>
          <a:p>
            <a:r>
              <a:rPr lang="zh-CN" altLang="en-US" sz="2800" dirty="0" smtClean="0"/>
              <a:t>在</a:t>
            </a:r>
            <a:r>
              <a:rPr lang="zh-CN" altLang="en-US" sz="2800" dirty="0"/>
              <a:t>直角坐标</a:t>
            </a:r>
            <a:r>
              <a:rPr lang="zh-CN" altLang="en-US" sz="2800" dirty="0" smtClean="0"/>
              <a:t>系下：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76461" y="1721736"/>
                <a:ext cx="5976664" cy="1280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⇀"/>
                          <m:pos m:val="top"/>
                          <m:vertJc m:val="bot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groupCh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groupChr>
                            <m:groupChrPr>
                              <m:chr m:val="⇀"/>
                              <m:pos m:val="top"/>
                              <m:vertJc m:val="bot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groupCh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groupChr>
                        <m:groupChrPr>
                          <m:chr m:val="⇀"/>
                          <m:pos m:val="top"/>
                          <m:vertJc m:val="bot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groupCh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groupChr>
                        <m:groupChrPr>
                          <m:chr m:val="⇀"/>
                          <m:pos m:val="top"/>
                          <m:vertJc m:val="bot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groupCh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groupChr>
                        <m:groupChrPr>
                          <m:chr m:val="⇀"/>
                          <m:pos m:val="top"/>
                          <m:vertJc m:val="bot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groupCh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groupChr>
                        <m:groupChrPr>
                          <m:chr m:val="⇀"/>
                          <m:pos m:val="top"/>
                          <m:vertJc m:val="bot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groupCh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groupChr>
                        <m:groupChrPr>
                          <m:chr m:val="⇀"/>
                          <m:pos m:val="top"/>
                          <m:vertJc m:val="bot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groupCh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groupChr>
                        <m:groupChrPr>
                          <m:chr m:val="⇀"/>
                          <m:pos m:val="top"/>
                          <m:vertJc m:val="bot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groupCh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61" y="1721736"/>
                <a:ext cx="5976664" cy="1280928"/>
              </a:xfrm>
              <a:prstGeom prst="rect">
                <a:avLst/>
              </a:prstGeom>
              <a:blipFill rotWithShape="0">
                <a:blip r:embed="rId2"/>
                <a:stretch>
                  <a:fillRect b="-33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85800" y="3201102"/>
            <a:ext cx="7772400" cy="1949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800" kern="0" dirty="0" smtClean="0"/>
              <a:t>分量形式为：</a:t>
            </a:r>
            <a:endParaRPr lang="zh-CN" altLang="en-US" sz="2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002793" y="3124132"/>
                <a:ext cx="2782813" cy="3153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793" y="3124132"/>
                <a:ext cx="2782813" cy="31531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15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914400" y="1319152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800" dirty="0"/>
              <a:t>例题、质点的运动学方程为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algn="l"/>
            <a:endParaRPr lang="en-US" altLang="zh-CN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l"/>
            <a:endParaRPr lang="en-US" altLang="zh-CN" sz="2800" dirty="0" smtClea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l"/>
            <a:r>
              <a:rPr lang="zh-CN" altLang="en-US" sz="2800" dirty="0"/>
              <a:t>求：</a:t>
            </a:r>
            <a:r>
              <a:rPr lang="en-US" altLang="zh-CN" sz="2800" i="1" dirty="0"/>
              <a:t>t </a:t>
            </a:r>
            <a:r>
              <a:rPr lang="en-US" altLang="zh-CN" sz="2800" dirty="0"/>
              <a:t>= 0,1</a:t>
            </a:r>
            <a:r>
              <a:rPr lang="zh-CN" altLang="en-US" sz="2800" dirty="0"/>
              <a:t>秒时的速度</a:t>
            </a:r>
            <a:r>
              <a:rPr lang="zh-CN" altLang="en-US" sz="2800" dirty="0" smtClean="0"/>
              <a:t>。</a:t>
            </a: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979712" y="2132856"/>
                <a:ext cx="3839962" cy="5157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⇀"/>
                          <m:pos m:val="top"/>
                          <m:vertJc m:val="bot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groupCh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=10</m:t>
                      </m:r>
                      <m:groupChr>
                        <m:groupChrPr>
                          <m:chr m:val="⇀"/>
                          <m:pos m:val="top"/>
                          <m:vertJc m:val="bot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groupCh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+15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groupChr>
                        <m:groupChrPr>
                          <m:chr m:val="⇀"/>
                          <m:pos m:val="top"/>
                          <m:vertJc m:val="bot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groupCh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groupChr>
                        <m:groupChrPr>
                          <m:chr m:val="⇀"/>
                          <m:pos m:val="top"/>
                          <m:vertJc m:val="bot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groupCh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132856"/>
                <a:ext cx="3839962" cy="515719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>
            <p:custDataLst>
              <p:tags r:id="rId6"/>
            </p:custDataLst>
          </p:nvPr>
        </p:nvSpPr>
        <p:spPr bwMode="auto"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9B9B9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9613900" y="6649997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pPr algn="l"/>
            <a:r>
              <a:rPr lang="zh-CN" altLang="en-US" sz="1200" dirty="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 dirty="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dirty="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  <a:endParaRPr lang="zh-CN" altLang="en-US" sz="1200" dirty="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6171"/>
              </p:ext>
            </p:extLst>
          </p:nvPr>
        </p:nvGraphicFramePr>
        <p:xfrm>
          <a:off x="9810451" y="968028"/>
          <a:ext cx="3254842" cy="1952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06" name="Equation" r:id="rId23" imgW="1777680" imgH="1066680" progId="Equation.DSMT4">
                  <p:embed/>
                </p:oleObj>
              </mc:Choice>
              <mc:Fallback>
                <p:oleObj name="Equation" r:id="rId23" imgW="177768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810451" y="968028"/>
                        <a:ext cx="3254842" cy="1952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525978"/>
              </p:ext>
            </p:extLst>
          </p:nvPr>
        </p:nvGraphicFramePr>
        <p:xfrm>
          <a:off x="9961708" y="3151653"/>
          <a:ext cx="2952328" cy="1089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07" name="Equation" r:id="rId25" imgW="1307880" imgH="482400" progId="Equation.DSMT4">
                  <p:embed/>
                </p:oleObj>
              </mc:Choice>
              <mc:Fallback>
                <p:oleObj name="Equation" r:id="rId25" imgW="13078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9961708" y="3151653"/>
                        <a:ext cx="2952328" cy="1089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/>
          <p:cNvGrpSpPr/>
          <p:nvPr>
            <p:custDataLst>
              <p:tags r:id="rId8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16" name="RemarkBack"/>
            <p:cNvSpPr/>
            <p:nvPr>
              <p:custDataLst>
                <p:tags r:id="rId18"/>
              </p:custDataLst>
            </p:nvPr>
          </p:nvSpPr>
          <p:spPr bwMode="auto"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7" name="RemarkBlock"/>
            <p:cNvSpPr/>
            <p:nvPr>
              <p:custDataLst>
                <p:tags r:id="rId19"/>
              </p:custDataLst>
            </p:nvPr>
          </p:nvSpPr>
          <p:spPr bwMode="auto"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8" name="RemarkTitleText"/>
            <p:cNvSpPr txBox="1"/>
            <p:nvPr>
              <p:custDataLst>
                <p:tags r:id="rId20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18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sp>
        <p:nvSpPr>
          <p:cNvPr id="2" name="RemarkBack"/>
          <p:cNvSpPr/>
          <p:nvPr>
            <p:custDataLst>
              <p:tags r:id="rId9"/>
            </p:custDataLst>
          </p:nvPr>
        </p:nvSpPr>
        <p:spPr bwMode="auto"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" name="RemarkBlock"/>
          <p:cNvSpPr/>
          <p:nvPr>
            <p:custDataLst>
              <p:tags r:id="rId10"/>
            </p:custDataLst>
          </p:nvPr>
        </p:nvSpPr>
        <p:spPr bwMode="auto"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1" name="RemarkTitleText"/>
          <p:cNvSpPr txBox="1"/>
          <p:nvPr>
            <p:custDataLst>
              <p:tags r:id="rId11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pPr algn="l"/>
            <a:r>
              <a:rPr lang="zh-CN" altLang="en-US" sz="180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14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15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5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04989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410775"/>
              </p:ext>
            </p:extLst>
          </p:nvPr>
        </p:nvGraphicFramePr>
        <p:xfrm>
          <a:off x="1270304" y="1233653"/>
          <a:ext cx="3517719" cy="2110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06" name="Equation" r:id="rId3" imgW="1777680" imgH="1066680" progId="Equation.DSMT4">
                  <p:embed/>
                </p:oleObj>
              </mc:Choice>
              <mc:Fallback>
                <p:oleObj name="Equation" r:id="rId3" imgW="177768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0304" y="1233653"/>
                        <a:ext cx="3517719" cy="2110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181010"/>
              </p:ext>
            </p:extLst>
          </p:nvPr>
        </p:nvGraphicFramePr>
        <p:xfrm>
          <a:off x="1383747" y="3517322"/>
          <a:ext cx="3859373" cy="1423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07" name="Equation" r:id="rId5" imgW="1307880" imgH="482400" progId="Equation.DSMT4">
                  <p:embed/>
                </p:oleObj>
              </mc:Choice>
              <mc:Fallback>
                <p:oleObj name="Equation" r:id="rId5" imgW="13078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83747" y="3517322"/>
                        <a:ext cx="3859373" cy="1423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39552" y="14127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1800" dirty="0">
                <a:solidFill>
                  <a:srgbClr val="000000"/>
                </a:solidFill>
                <a:latin typeface="Times New Roman"/>
                <a:ea typeface="宋体"/>
              </a:rPr>
              <a:t>解：</a:t>
            </a:r>
          </a:p>
        </p:txBody>
      </p:sp>
    </p:spTree>
    <p:extLst>
      <p:ext uri="{BB962C8B-B14F-4D97-AF65-F5344CB8AC3E}">
        <p14:creationId xmlns:p14="http://schemas.microsoft.com/office/powerpoint/2010/main" val="40146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251520" y="810544"/>
            <a:ext cx="7772400" cy="3315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6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力学：</a:t>
            </a:r>
            <a:r>
              <a:rPr lang="en-US" altLang="zh-CN" sz="36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30%</a:t>
            </a:r>
          </a:p>
          <a:p>
            <a:pPr>
              <a:lnSpc>
                <a:spcPct val="150000"/>
              </a:lnSpc>
            </a:pPr>
            <a:r>
              <a:rPr lang="zh-CN" altLang="en-US" sz="36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电磁学：</a:t>
            </a:r>
            <a:r>
              <a:rPr lang="en-US" altLang="zh-CN" sz="36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40%</a:t>
            </a:r>
          </a:p>
          <a:p>
            <a:pPr>
              <a:lnSpc>
                <a:spcPct val="150000"/>
              </a:lnSpc>
            </a:pPr>
            <a:r>
              <a:rPr lang="zh-CN" altLang="en-US" sz="36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平时成绩：</a:t>
            </a:r>
            <a:r>
              <a:rPr lang="en-US" altLang="zh-CN" sz="36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30%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kern="0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kern="0" dirty="0" smtClean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上课 </a:t>
            </a:r>
            <a:r>
              <a:rPr lang="en-US" altLang="zh-CN" sz="2800" kern="0" dirty="0" smtClean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10%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kern="0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kern="0" dirty="0" smtClean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作业 </a:t>
            </a:r>
            <a:r>
              <a:rPr lang="en-US" altLang="zh-CN" sz="2800" kern="0" dirty="0" smtClean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10%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kern="0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kern="0" dirty="0" smtClean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课堂讨论 </a:t>
            </a:r>
            <a:r>
              <a:rPr lang="en-US" altLang="zh-CN" sz="2800" kern="0" dirty="0" smtClean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10%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02" y="1268760"/>
            <a:ext cx="5376598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3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DC572FAF-0088-47AF-A1CC-5AF04BE41221}" type="slidenum">
              <a:rPr kumimoji="0" lang="en-US" altLang="zh-CN" sz="1400" smtClean="0"/>
              <a:pPr eaLnBrk="1" hangingPunct="1"/>
              <a:t>40</a:t>
            </a:fld>
            <a:endParaRPr kumimoji="0" lang="en-US" altLang="zh-CN" sz="1400" smtClean="0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727005" y="464940"/>
            <a:ext cx="29599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800" dirty="0" smtClean="0">
                <a:solidFill>
                  <a:srgbClr val="060606"/>
                </a:solidFill>
              </a:rPr>
              <a:t>3</a:t>
            </a:r>
            <a:r>
              <a:rPr lang="zh-CN" altLang="en-US" sz="2800" dirty="0" smtClean="0">
                <a:solidFill>
                  <a:srgbClr val="060606"/>
                </a:solidFill>
              </a:rPr>
              <a:t>、</a:t>
            </a:r>
            <a:r>
              <a:rPr lang="en-US" altLang="zh-CN" sz="2800" dirty="0" smtClean="0">
                <a:solidFill>
                  <a:srgbClr val="060606"/>
                </a:solidFill>
              </a:rPr>
              <a:t> </a:t>
            </a:r>
            <a:r>
              <a:rPr lang="zh-CN" altLang="en-US" sz="2800" dirty="0">
                <a:solidFill>
                  <a:srgbClr val="060606"/>
                </a:solidFill>
              </a:rPr>
              <a:t>加速度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917848" y="1033572"/>
            <a:ext cx="68945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zh-CN" altLang="en-US" sz="2800" dirty="0">
                <a:solidFill>
                  <a:srgbClr val="000000"/>
                </a:solidFill>
              </a:rPr>
              <a:t>质点速度对时间的变化率叫</a:t>
            </a:r>
            <a:r>
              <a:rPr lang="zh-CN" altLang="en-US" sz="2800" dirty="0"/>
              <a:t>加速度</a:t>
            </a:r>
            <a:r>
              <a:rPr lang="zh-CN" altLang="en-US" sz="2800" b="1" dirty="0"/>
              <a:t>。</a:t>
            </a:r>
          </a:p>
        </p:txBody>
      </p:sp>
      <p:grpSp>
        <p:nvGrpSpPr>
          <p:cNvPr id="16" name="Group 19"/>
          <p:cNvGrpSpPr>
            <a:grpSpLocks/>
          </p:cNvGrpSpPr>
          <p:nvPr/>
        </p:nvGrpSpPr>
        <p:grpSpPr bwMode="auto">
          <a:xfrm>
            <a:off x="817563" y="2924944"/>
            <a:ext cx="7180262" cy="2911475"/>
            <a:chOff x="558" y="696"/>
            <a:chExt cx="4900" cy="1834"/>
          </a:xfrm>
        </p:grpSpPr>
        <p:grpSp>
          <p:nvGrpSpPr>
            <p:cNvPr id="18447" name="Group 20"/>
            <p:cNvGrpSpPr>
              <a:grpSpLocks/>
            </p:cNvGrpSpPr>
            <p:nvPr/>
          </p:nvGrpSpPr>
          <p:grpSpPr bwMode="auto">
            <a:xfrm>
              <a:off x="558" y="696"/>
              <a:ext cx="4900" cy="1834"/>
              <a:chOff x="558" y="696"/>
              <a:chExt cx="4900" cy="1834"/>
            </a:xfrm>
          </p:grpSpPr>
          <p:sp>
            <p:nvSpPr>
              <p:cNvPr id="18450" name="Text Box 21"/>
              <p:cNvSpPr txBox="1">
                <a:spLocks noChangeArrowheads="1"/>
              </p:cNvSpPr>
              <p:nvPr/>
            </p:nvSpPr>
            <p:spPr bwMode="auto">
              <a:xfrm>
                <a:off x="558" y="2091"/>
                <a:ext cx="340" cy="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3200" b="1" i="1">
                    <a:solidFill>
                      <a:srgbClr val="000000"/>
                    </a:solidFill>
                  </a:rPr>
                  <a:t>x</a:t>
                </a:r>
              </a:p>
            </p:txBody>
          </p:sp>
          <p:sp>
            <p:nvSpPr>
              <p:cNvPr id="21" name="Line 22"/>
              <p:cNvSpPr>
                <a:spLocks noChangeShapeType="1"/>
              </p:cNvSpPr>
              <p:nvPr/>
            </p:nvSpPr>
            <p:spPr bwMode="auto">
              <a:xfrm flipV="1">
                <a:off x="1234" y="1305"/>
                <a:ext cx="217" cy="68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400">
                  <a:solidFill>
                    <a:srgbClr val="000000"/>
                  </a:solidFill>
                  <a:ea typeface="+mn-ea"/>
                </a:endParaRPr>
              </a:p>
            </p:txBody>
          </p:sp>
          <p:sp>
            <p:nvSpPr>
              <p:cNvPr id="22" name="Line 23"/>
              <p:cNvSpPr>
                <a:spLocks noChangeShapeType="1"/>
              </p:cNvSpPr>
              <p:nvPr/>
            </p:nvSpPr>
            <p:spPr bwMode="auto">
              <a:xfrm flipV="1">
                <a:off x="1234" y="1454"/>
                <a:ext cx="1164" cy="53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400">
                  <a:solidFill>
                    <a:srgbClr val="000000"/>
                  </a:solidFill>
                  <a:ea typeface="+mn-ea"/>
                </a:endParaRPr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1079" y="1193"/>
                <a:ext cx="1776" cy="845"/>
              </a:xfrm>
              <a:custGeom>
                <a:avLst/>
                <a:gdLst>
                  <a:gd name="T0" fmla="*/ 0 w 3120"/>
                  <a:gd name="T1" fmla="*/ 845 h 897"/>
                  <a:gd name="T2" fmla="*/ 290 w 3120"/>
                  <a:gd name="T3" fmla="*/ 167 h 897"/>
                  <a:gd name="T4" fmla="*/ 820 w 3120"/>
                  <a:gd name="T5" fmla="*/ 54 h 897"/>
                  <a:gd name="T6" fmla="*/ 1776 w 3120"/>
                  <a:gd name="T7" fmla="*/ 492 h 89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20" h="897">
                    <a:moveTo>
                      <a:pt x="0" y="897"/>
                    </a:moveTo>
                    <a:cubicBezTo>
                      <a:pt x="135" y="607"/>
                      <a:pt x="270" y="317"/>
                      <a:pt x="510" y="177"/>
                    </a:cubicBezTo>
                    <a:cubicBezTo>
                      <a:pt x="750" y="37"/>
                      <a:pt x="1005" y="0"/>
                      <a:pt x="1440" y="57"/>
                    </a:cubicBezTo>
                    <a:cubicBezTo>
                      <a:pt x="1875" y="114"/>
                      <a:pt x="2497" y="318"/>
                      <a:pt x="3120" y="522"/>
                    </a:cubicBezTo>
                  </a:path>
                </a:pathLst>
              </a:custGeom>
              <a:noFill/>
              <a:ln w="28575" cmpd="sng">
                <a:solidFill>
                  <a:srgbClr val="3399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400">
                  <a:solidFill>
                    <a:srgbClr val="000000"/>
                  </a:solidFill>
                  <a:ea typeface="+mn-ea"/>
                </a:endParaRPr>
              </a:p>
            </p:txBody>
          </p:sp>
          <p:sp>
            <p:nvSpPr>
              <p:cNvPr id="18454" name="Text Box 25"/>
              <p:cNvSpPr txBox="1">
                <a:spLocks noChangeArrowheads="1"/>
              </p:cNvSpPr>
              <p:nvPr/>
            </p:nvSpPr>
            <p:spPr bwMode="auto">
              <a:xfrm>
                <a:off x="2020" y="1577"/>
                <a:ext cx="1095" cy="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3200" b="1" i="1">
                    <a:solidFill>
                      <a:srgbClr val="FF0000"/>
                    </a:solidFill>
                  </a:rPr>
                  <a:t>r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(</a:t>
                </a:r>
                <a:r>
                  <a:rPr lang="en-US" altLang="zh-CN" b="1" i="1">
                    <a:solidFill>
                      <a:srgbClr val="FF0000"/>
                    </a:solidFill>
                  </a:rPr>
                  <a:t>t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+</a:t>
                </a:r>
                <a:r>
                  <a:rPr lang="en-US" altLang="zh-CN" b="1">
                    <a:solidFill>
                      <a:srgbClr val="FF0000"/>
                    </a:solidFill>
                    <a:latin typeface="宋体" pitchFamily="2" charset="-122"/>
                  </a:rPr>
                  <a:t>Δ</a:t>
                </a:r>
                <a:r>
                  <a:rPr lang="en-US" altLang="zh-CN" b="1" i="1">
                    <a:solidFill>
                      <a:srgbClr val="FF0000"/>
                    </a:solidFill>
                  </a:rPr>
                  <a:t>t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 )</a:t>
                </a:r>
                <a:endParaRPr lang="en-US" altLang="zh-CN" sz="32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Line 26"/>
              <p:cNvSpPr>
                <a:spLocks noChangeShapeType="1"/>
              </p:cNvSpPr>
              <p:nvPr/>
            </p:nvSpPr>
            <p:spPr bwMode="auto">
              <a:xfrm>
                <a:off x="2064" y="1684"/>
                <a:ext cx="196" cy="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400">
                  <a:solidFill>
                    <a:srgbClr val="000000"/>
                  </a:solidFill>
                  <a:ea typeface="+mn-ea"/>
                </a:endParaRPr>
              </a:p>
            </p:txBody>
          </p:sp>
          <p:sp>
            <p:nvSpPr>
              <p:cNvPr id="18456" name="Text Box 27"/>
              <p:cNvSpPr txBox="1">
                <a:spLocks noChangeArrowheads="1"/>
              </p:cNvSpPr>
              <p:nvPr/>
            </p:nvSpPr>
            <p:spPr bwMode="auto">
              <a:xfrm>
                <a:off x="1333" y="1493"/>
                <a:ext cx="497" cy="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3200" b="1" i="1">
                    <a:solidFill>
                      <a:srgbClr val="FF0000"/>
                    </a:solidFill>
                  </a:rPr>
                  <a:t>r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(</a:t>
                </a:r>
                <a:r>
                  <a:rPr lang="en-US" altLang="zh-CN" b="1" i="1">
                    <a:solidFill>
                      <a:srgbClr val="FF0000"/>
                    </a:solidFill>
                  </a:rPr>
                  <a:t>t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)</a:t>
                </a:r>
                <a:endParaRPr lang="en-US" altLang="zh-CN" sz="32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Line 28"/>
              <p:cNvSpPr>
                <a:spLocks noChangeShapeType="1"/>
              </p:cNvSpPr>
              <p:nvPr/>
            </p:nvSpPr>
            <p:spPr bwMode="auto">
              <a:xfrm>
                <a:off x="1389" y="1611"/>
                <a:ext cx="16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400">
                  <a:solidFill>
                    <a:srgbClr val="000000"/>
                  </a:solidFill>
                  <a:ea typeface="+mn-ea"/>
                </a:endParaRPr>
              </a:p>
            </p:txBody>
          </p:sp>
          <p:sp>
            <p:nvSpPr>
              <p:cNvPr id="28" name="Line 29"/>
              <p:cNvSpPr>
                <a:spLocks noChangeShapeType="1"/>
              </p:cNvSpPr>
              <p:nvPr/>
            </p:nvSpPr>
            <p:spPr bwMode="auto">
              <a:xfrm flipV="1">
                <a:off x="1228" y="970"/>
                <a:ext cx="0" cy="101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400">
                  <a:solidFill>
                    <a:srgbClr val="000000"/>
                  </a:solidFill>
                  <a:ea typeface="+mn-ea"/>
                </a:endParaRPr>
              </a:p>
            </p:txBody>
          </p:sp>
          <p:sp>
            <p:nvSpPr>
              <p:cNvPr id="29" name="Line 30"/>
              <p:cNvSpPr>
                <a:spLocks noChangeShapeType="1"/>
              </p:cNvSpPr>
              <p:nvPr/>
            </p:nvSpPr>
            <p:spPr bwMode="auto">
              <a:xfrm>
                <a:off x="1236" y="1992"/>
                <a:ext cx="201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400">
                  <a:solidFill>
                    <a:srgbClr val="000000"/>
                  </a:solidFill>
                  <a:ea typeface="+mn-ea"/>
                </a:endParaRPr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H="1">
                <a:off x="776" y="1982"/>
                <a:ext cx="460" cy="40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400">
                  <a:solidFill>
                    <a:srgbClr val="000000"/>
                  </a:solidFill>
                  <a:ea typeface="+mn-ea"/>
                </a:endParaRPr>
              </a:p>
            </p:txBody>
          </p:sp>
          <p:sp>
            <p:nvSpPr>
              <p:cNvPr id="18461" name="Text Box 32"/>
              <p:cNvSpPr txBox="1">
                <a:spLocks noChangeArrowheads="1"/>
              </p:cNvSpPr>
              <p:nvPr/>
            </p:nvSpPr>
            <p:spPr bwMode="auto">
              <a:xfrm>
                <a:off x="2920" y="1890"/>
                <a:ext cx="469" cy="5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sz="3200" b="1" i="1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3200" b="1" i="1">
                    <a:solidFill>
                      <a:srgbClr val="000000"/>
                    </a:solidFill>
                  </a:rPr>
                  <a:t>y</a:t>
                </a:r>
              </a:p>
            </p:txBody>
          </p:sp>
          <p:sp>
            <p:nvSpPr>
              <p:cNvPr id="18462" name="Text Box 33"/>
              <p:cNvSpPr txBox="1">
                <a:spLocks noChangeArrowheads="1"/>
              </p:cNvSpPr>
              <p:nvPr/>
            </p:nvSpPr>
            <p:spPr bwMode="auto">
              <a:xfrm>
                <a:off x="905" y="814"/>
                <a:ext cx="469" cy="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sz="3200" b="1" i="1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3200" b="1" i="1">
                    <a:solidFill>
                      <a:srgbClr val="000000"/>
                    </a:solidFill>
                  </a:rPr>
                  <a:t>z</a:t>
                </a:r>
              </a:p>
            </p:txBody>
          </p:sp>
          <p:sp>
            <p:nvSpPr>
              <p:cNvPr id="18463" name="Text Box 34"/>
              <p:cNvSpPr txBox="1">
                <a:spLocks noChangeArrowheads="1"/>
              </p:cNvSpPr>
              <p:nvPr/>
            </p:nvSpPr>
            <p:spPr bwMode="auto">
              <a:xfrm>
                <a:off x="1128" y="1922"/>
                <a:ext cx="469" cy="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2800" b="1">
                    <a:solidFill>
                      <a:srgbClr val="000000"/>
                    </a:solidFill>
                  </a:rPr>
                  <a:t>0</a:t>
                </a:r>
                <a:endParaRPr lang="en-US" altLang="zh-CN" sz="2800" b="1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Line 35"/>
              <p:cNvSpPr>
                <a:spLocks noChangeShapeType="1"/>
              </p:cNvSpPr>
              <p:nvPr/>
            </p:nvSpPr>
            <p:spPr bwMode="auto">
              <a:xfrm flipV="1">
                <a:off x="1429" y="909"/>
                <a:ext cx="684" cy="393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400">
                  <a:solidFill>
                    <a:srgbClr val="000000"/>
                  </a:solidFill>
                  <a:ea typeface="+mn-ea"/>
                </a:endParaRPr>
              </a:p>
            </p:txBody>
          </p:sp>
          <p:sp>
            <p:nvSpPr>
              <p:cNvPr id="35" name="Line 36"/>
              <p:cNvSpPr>
                <a:spLocks noChangeShapeType="1"/>
              </p:cNvSpPr>
              <p:nvPr/>
            </p:nvSpPr>
            <p:spPr bwMode="auto">
              <a:xfrm>
                <a:off x="2414" y="1458"/>
                <a:ext cx="653" cy="285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400">
                  <a:solidFill>
                    <a:srgbClr val="000000"/>
                  </a:solidFill>
                  <a:ea typeface="+mn-ea"/>
                </a:endParaRPr>
              </a:p>
            </p:txBody>
          </p:sp>
          <p:sp>
            <p:nvSpPr>
              <p:cNvPr id="18466" name="Text Box 37"/>
              <p:cNvSpPr txBox="1">
                <a:spLocks noChangeArrowheads="1"/>
              </p:cNvSpPr>
              <p:nvPr/>
            </p:nvSpPr>
            <p:spPr bwMode="auto">
              <a:xfrm>
                <a:off x="1440" y="696"/>
                <a:ext cx="1030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3200" b="1" i="1">
                    <a:solidFill>
                      <a:srgbClr val="0000FF"/>
                    </a:solidFill>
                    <a:latin typeface="Bookman Old Style" pitchFamily="18" charset="0"/>
                  </a:rPr>
                  <a:t>v</a:t>
                </a:r>
                <a:r>
                  <a:rPr lang="en-US" altLang="zh-CN" sz="3200" b="1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lang="en-US" altLang="zh-CN" b="1">
                    <a:solidFill>
                      <a:srgbClr val="0000FF"/>
                    </a:solidFill>
                  </a:rPr>
                  <a:t>(</a:t>
                </a:r>
                <a:r>
                  <a:rPr lang="en-US" altLang="zh-CN" b="1" i="1">
                    <a:solidFill>
                      <a:srgbClr val="0000FF"/>
                    </a:solidFill>
                  </a:rPr>
                  <a:t>t </a:t>
                </a:r>
                <a:r>
                  <a:rPr lang="en-US" altLang="zh-CN" b="1">
                    <a:solidFill>
                      <a:srgbClr val="0000FF"/>
                    </a:solidFill>
                  </a:rPr>
                  <a:t>)</a:t>
                </a:r>
              </a:p>
            </p:txBody>
          </p:sp>
          <p:sp>
            <p:nvSpPr>
              <p:cNvPr id="37" name="Line 38"/>
              <p:cNvSpPr>
                <a:spLocks noChangeShapeType="1"/>
              </p:cNvSpPr>
              <p:nvPr/>
            </p:nvSpPr>
            <p:spPr bwMode="auto">
              <a:xfrm>
                <a:off x="1466" y="792"/>
                <a:ext cx="233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400">
                  <a:solidFill>
                    <a:srgbClr val="000000"/>
                  </a:solidFill>
                  <a:ea typeface="+mn-ea"/>
                </a:endParaRPr>
              </a:p>
            </p:txBody>
          </p:sp>
          <p:sp>
            <p:nvSpPr>
              <p:cNvPr id="18468" name="Text Box 39"/>
              <p:cNvSpPr txBox="1">
                <a:spLocks noChangeArrowheads="1"/>
              </p:cNvSpPr>
              <p:nvPr/>
            </p:nvSpPr>
            <p:spPr bwMode="auto">
              <a:xfrm>
                <a:off x="2574" y="1265"/>
                <a:ext cx="1187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3200" b="1" i="1">
                    <a:solidFill>
                      <a:srgbClr val="0000FF"/>
                    </a:solidFill>
                    <a:latin typeface="Bookman Old Style" pitchFamily="18" charset="0"/>
                  </a:rPr>
                  <a:t>v</a:t>
                </a:r>
                <a:r>
                  <a:rPr lang="en-US" altLang="zh-CN" sz="3200" b="1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lang="en-US" altLang="zh-CN" b="1">
                    <a:solidFill>
                      <a:srgbClr val="0000FF"/>
                    </a:solidFill>
                  </a:rPr>
                  <a:t>(</a:t>
                </a:r>
                <a:r>
                  <a:rPr lang="en-US" altLang="zh-CN" b="1" i="1">
                    <a:solidFill>
                      <a:srgbClr val="0000FF"/>
                    </a:solidFill>
                  </a:rPr>
                  <a:t>t</a:t>
                </a:r>
                <a:r>
                  <a:rPr lang="en-US" altLang="zh-CN" b="1">
                    <a:solidFill>
                      <a:srgbClr val="0000FF"/>
                    </a:solidFill>
                  </a:rPr>
                  <a:t>+</a:t>
                </a:r>
                <a:r>
                  <a:rPr lang="en-US" altLang="zh-CN" b="1">
                    <a:solidFill>
                      <a:srgbClr val="0000FF"/>
                    </a:solidFill>
                    <a:latin typeface="宋体" pitchFamily="2" charset="-122"/>
                  </a:rPr>
                  <a:t>Δ</a:t>
                </a:r>
                <a:r>
                  <a:rPr lang="en-US" altLang="zh-CN" b="1" i="1">
                    <a:solidFill>
                      <a:srgbClr val="0000FF"/>
                    </a:solidFill>
                  </a:rPr>
                  <a:t>t </a:t>
                </a:r>
                <a:r>
                  <a:rPr lang="en-US" altLang="zh-CN" b="1">
                    <a:solidFill>
                      <a:srgbClr val="0000FF"/>
                    </a:solidFill>
                  </a:rPr>
                  <a:t>)</a:t>
                </a:r>
                <a:endParaRPr lang="en-US" altLang="zh-CN" sz="32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9" name="Line 40"/>
              <p:cNvSpPr>
                <a:spLocks noChangeShapeType="1"/>
              </p:cNvSpPr>
              <p:nvPr/>
            </p:nvSpPr>
            <p:spPr bwMode="auto">
              <a:xfrm>
                <a:off x="2622" y="1385"/>
                <a:ext cx="233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400">
                  <a:solidFill>
                    <a:srgbClr val="000000"/>
                  </a:solidFill>
                  <a:ea typeface="+mn-ea"/>
                </a:endParaRPr>
              </a:p>
            </p:txBody>
          </p:sp>
          <p:sp>
            <p:nvSpPr>
              <p:cNvPr id="18470" name="Text Box 41"/>
              <p:cNvSpPr txBox="1">
                <a:spLocks noChangeArrowheads="1"/>
              </p:cNvSpPr>
              <p:nvPr/>
            </p:nvSpPr>
            <p:spPr bwMode="auto">
              <a:xfrm>
                <a:off x="4350" y="1148"/>
                <a:ext cx="644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3200" b="1">
                    <a:solidFill>
                      <a:srgbClr val="FF00FF"/>
                    </a:solidFill>
                    <a:latin typeface="宋体" pitchFamily="2" charset="-122"/>
                  </a:rPr>
                  <a:t>Δ</a:t>
                </a:r>
                <a:r>
                  <a:rPr lang="en-US" altLang="zh-CN" sz="3200" b="1" i="1">
                    <a:solidFill>
                      <a:srgbClr val="FF00FF"/>
                    </a:solidFill>
                    <a:latin typeface="Bookman Old Style" pitchFamily="18" charset="0"/>
                  </a:rPr>
                  <a:t>v</a:t>
                </a:r>
                <a:endParaRPr lang="en-US" altLang="zh-CN" sz="3200" b="1">
                  <a:solidFill>
                    <a:srgbClr val="FF00FF"/>
                  </a:solidFill>
                </a:endParaRPr>
              </a:p>
            </p:txBody>
          </p:sp>
          <p:sp>
            <p:nvSpPr>
              <p:cNvPr id="41" name="Line 42"/>
              <p:cNvSpPr>
                <a:spLocks noChangeShapeType="1"/>
              </p:cNvSpPr>
              <p:nvPr/>
            </p:nvSpPr>
            <p:spPr bwMode="auto">
              <a:xfrm>
                <a:off x="4621" y="1230"/>
                <a:ext cx="233" cy="0"/>
              </a:xfrm>
              <a:prstGeom prst="line">
                <a:avLst/>
              </a:prstGeom>
              <a:noFill/>
              <a:ln w="19050">
                <a:solidFill>
                  <a:srgbClr val="FF00FF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400">
                  <a:solidFill>
                    <a:srgbClr val="000000"/>
                  </a:solidFill>
                  <a:ea typeface="+mn-ea"/>
                </a:endParaRPr>
              </a:p>
            </p:txBody>
          </p:sp>
          <p:sp>
            <p:nvSpPr>
              <p:cNvPr id="42" name="Line 43"/>
              <p:cNvSpPr>
                <a:spLocks noChangeShapeType="1"/>
              </p:cNvSpPr>
              <p:nvPr/>
            </p:nvSpPr>
            <p:spPr bwMode="auto">
              <a:xfrm flipV="1">
                <a:off x="3757" y="1025"/>
                <a:ext cx="727" cy="35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400">
                  <a:solidFill>
                    <a:srgbClr val="000000"/>
                  </a:solidFill>
                  <a:ea typeface="+mn-ea"/>
                </a:endParaRPr>
              </a:p>
            </p:txBody>
          </p:sp>
          <p:sp>
            <p:nvSpPr>
              <p:cNvPr id="43" name="Line 44"/>
              <p:cNvSpPr>
                <a:spLocks noChangeShapeType="1"/>
              </p:cNvSpPr>
              <p:nvPr/>
            </p:nvSpPr>
            <p:spPr bwMode="auto">
              <a:xfrm>
                <a:off x="3757" y="1366"/>
                <a:ext cx="654" cy="285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400">
                  <a:solidFill>
                    <a:srgbClr val="000000"/>
                  </a:solidFill>
                  <a:ea typeface="+mn-ea"/>
                </a:endParaRPr>
              </a:p>
            </p:txBody>
          </p:sp>
          <p:sp>
            <p:nvSpPr>
              <p:cNvPr id="44" name="Line 45"/>
              <p:cNvSpPr>
                <a:spLocks noChangeShapeType="1"/>
              </p:cNvSpPr>
              <p:nvPr/>
            </p:nvSpPr>
            <p:spPr bwMode="auto">
              <a:xfrm flipH="1">
                <a:off x="4401" y="1025"/>
                <a:ext cx="76" cy="626"/>
              </a:xfrm>
              <a:prstGeom prst="line">
                <a:avLst/>
              </a:prstGeom>
              <a:noFill/>
              <a:ln w="19050">
                <a:solidFill>
                  <a:srgbClr val="FF00FF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400">
                  <a:solidFill>
                    <a:srgbClr val="000000"/>
                  </a:solidFill>
                  <a:ea typeface="+mn-ea"/>
                </a:endParaRPr>
              </a:p>
            </p:txBody>
          </p:sp>
          <p:sp>
            <p:nvSpPr>
              <p:cNvPr id="18475" name="Text Box 46"/>
              <p:cNvSpPr txBox="1">
                <a:spLocks noChangeArrowheads="1"/>
              </p:cNvSpPr>
              <p:nvPr/>
            </p:nvSpPr>
            <p:spPr bwMode="auto">
              <a:xfrm>
                <a:off x="3849" y="762"/>
                <a:ext cx="1155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3200" b="1" i="1" dirty="0">
                    <a:solidFill>
                      <a:srgbClr val="0000FF"/>
                    </a:solidFill>
                    <a:latin typeface="Bookman Old Style" pitchFamily="18" charset="0"/>
                  </a:rPr>
                  <a:t>v</a:t>
                </a:r>
                <a:r>
                  <a:rPr lang="en-US" altLang="zh-CN" sz="3200" b="1" dirty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(</a:t>
                </a:r>
                <a:r>
                  <a:rPr lang="en-US" altLang="zh-CN" b="1" i="1" dirty="0">
                    <a:solidFill>
                      <a:srgbClr val="0000FF"/>
                    </a:solidFill>
                  </a:rPr>
                  <a:t>t 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)</a:t>
                </a:r>
              </a:p>
            </p:txBody>
          </p:sp>
          <p:sp>
            <p:nvSpPr>
              <p:cNvPr id="46" name="Line 47"/>
              <p:cNvSpPr>
                <a:spLocks noChangeShapeType="1"/>
              </p:cNvSpPr>
              <p:nvPr/>
            </p:nvSpPr>
            <p:spPr bwMode="auto">
              <a:xfrm>
                <a:off x="3896" y="878"/>
                <a:ext cx="233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400">
                  <a:solidFill>
                    <a:srgbClr val="000000"/>
                  </a:solidFill>
                  <a:ea typeface="+mn-ea"/>
                </a:endParaRPr>
              </a:p>
            </p:txBody>
          </p:sp>
          <p:sp>
            <p:nvSpPr>
              <p:cNvPr id="18477" name="Text Box 48"/>
              <p:cNvSpPr txBox="1">
                <a:spLocks noChangeArrowheads="1"/>
              </p:cNvSpPr>
              <p:nvPr/>
            </p:nvSpPr>
            <p:spPr bwMode="auto">
              <a:xfrm>
                <a:off x="3915" y="1542"/>
                <a:ext cx="1543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3200" b="1" i="1" dirty="0">
                    <a:solidFill>
                      <a:srgbClr val="0000FF"/>
                    </a:solidFill>
                    <a:latin typeface="Bookman Old Style" pitchFamily="18" charset="0"/>
                  </a:rPr>
                  <a:t>v</a:t>
                </a:r>
                <a:r>
                  <a:rPr lang="en-US" altLang="zh-CN" sz="3200" b="1" dirty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(</a:t>
                </a:r>
                <a:r>
                  <a:rPr lang="en-US" altLang="zh-CN" b="1" i="1" dirty="0" err="1">
                    <a:solidFill>
                      <a:srgbClr val="0000FF"/>
                    </a:solidFill>
                  </a:rPr>
                  <a:t>t</a:t>
                </a:r>
                <a:r>
                  <a:rPr lang="en-US" altLang="zh-CN" b="1" dirty="0" err="1">
                    <a:solidFill>
                      <a:srgbClr val="0000FF"/>
                    </a:solidFill>
                  </a:rPr>
                  <a:t>+</a:t>
                </a:r>
                <a:r>
                  <a:rPr lang="en-US" altLang="zh-CN" b="1" dirty="0" err="1">
                    <a:solidFill>
                      <a:srgbClr val="0000FF"/>
                    </a:solidFill>
                    <a:latin typeface="宋体" pitchFamily="2" charset="-122"/>
                  </a:rPr>
                  <a:t>Δ</a:t>
                </a:r>
                <a:r>
                  <a:rPr lang="en-US" altLang="zh-CN" b="1" i="1" dirty="0" err="1">
                    <a:solidFill>
                      <a:srgbClr val="0000FF"/>
                    </a:solidFill>
                  </a:rPr>
                  <a:t>t</a:t>
                </a:r>
                <a:r>
                  <a:rPr lang="en-US" altLang="zh-CN" b="1" i="1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)</a:t>
                </a:r>
              </a:p>
            </p:txBody>
          </p:sp>
          <p:sp>
            <p:nvSpPr>
              <p:cNvPr id="48" name="Line 49"/>
              <p:cNvSpPr>
                <a:spLocks noChangeShapeType="1"/>
              </p:cNvSpPr>
              <p:nvPr/>
            </p:nvSpPr>
            <p:spPr bwMode="auto">
              <a:xfrm>
                <a:off x="3943" y="1633"/>
                <a:ext cx="233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400">
                  <a:solidFill>
                    <a:srgbClr val="000000"/>
                  </a:solidFill>
                  <a:ea typeface="+mn-ea"/>
                </a:endParaRPr>
              </a:p>
            </p:txBody>
          </p:sp>
          <p:sp>
            <p:nvSpPr>
              <p:cNvPr id="18479" name="Text Box 50"/>
              <p:cNvSpPr txBox="1">
                <a:spLocks noChangeArrowheads="1"/>
              </p:cNvSpPr>
              <p:nvPr/>
            </p:nvSpPr>
            <p:spPr bwMode="auto">
              <a:xfrm>
                <a:off x="1236" y="1071"/>
                <a:ext cx="377" cy="5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1000">
                    <a:solidFill>
                      <a:srgbClr val="CCFFFF"/>
                    </a:solidFill>
                  </a:rPr>
                  <a:t>·</a:t>
                </a:r>
              </a:p>
            </p:txBody>
          </p:sp>
          <p:sp>
            <p:nvSpPr>
              <p:cNvPr id="18480" name="Text Box 51"/>
              <p:cNvSpPr txBox="1">
                <a:spLocks noChangeArrowheads="1"/>
              </p:cNvSpPr>
              <p:nvPr/>
            </p:nvSpPr>
            <p:spPr bwMode="auto">
              <a:xfrm>
                <a:off x="2193" y="1246"/>
                <a:ext cx="377" cy="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1000">
                    <a:solidFill>
                      <a:srgbClr val="CCFFFF"/>
                    </a:solidFill>
                  </a:rPr>
                  <a:t>·</a:t>
                </a:r>
              </a:p>
            </p:txBody>
          </p:sp>
          <p:sp>
            <p:nvSpPr>
              <p:cNvPr id="18481" name="Text Box 52"/>
              <p:cNvSpPr txBox="1">
                <a:spLocks noChangeArrowheads="1"/>
              </p:cNvSpPr>
              <p:nvPr/>
            </p:nvSpPr>
            <p:spPr bwMode="auto">
              <a:xfrm>
                <a:off x="1159" y="956"/>
                <a:ext cx="589" cy="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sz="2800" b="1" i="1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2800" b="1" i="1">
                    <a:solidFill>
                      <a:srgbClr val="000000"/>
                    </a:solidFill>
                  </a:rPr>
                  <a:t>P</a:t>
                </a:r>
                <a:r>
                  <a:rPr lang="en-US" altLang="zh-CN" sz="2800" b="1" baseline="-25000">
                    <a:solidFill>
                      <a:srgbClr val="000000"/>
                    </a:solidFill>
                  </a:rPr>
                  <a:t>1</a:t>
                </a:r>
                <a:endParaRPr lang="en-US" altLang="zh-CN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482" name="Text Box 53"/>
              <p:cNvSpPr txBox="1">
                <a:spLocks noChangeArrowheads="1"/>
              </p:cNvSpPr>
              <p:nvPr/>
            </p:nvSpPr>
            <p:spPr bwMode="auto">
              <a:xfrm>
                <a:off x="2273" y="1141"/>
                <a:ext cx="561" cy="5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sz="2800" b="1" i="1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2800" b="1" i="1">
                    <a:solidFill>
                      <a:srgbClr val="000000"/>
                    </a:solidFill>
                  </a:rPr>
                  <a:t>P</a:t>
                </a:r>
                <a:r>
                  <a:rPr lang="en-US" altLang="zh-CN" sz="2800" b="1" baseline="-25000">
                    <a:solidFill>
                      <a:srgbClr val="000000"/>
                    </a:solidFill>
                  </a:rPr>
                  <a:t>2</a:t>
                </a:r>
              </a:p>
            </p:txBody>
          </p:sp>
        </p:grpSp>
        <p:sp>
          <p:nvSpPr>
            <p:cNvPr id="18448" name="Rectangle 54"/>
            <p:cNvSpPr>
              <a:spLocks noChangeArrowheads="1"/>
            </p:cNvSpPr>
            <p:nvPr/>
          </p:nvSpPr>
          <p:spPr bwMode="auto">
            <a:xfrm>
              <a:off x="2304" y="1306"/>
              <a:ext cx="20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>
                  <a:solidFill>
                    <a:srgbClr val="FF00FF"/>
                  </a:solidFill>
                  <a:sym typeface="Symbol" pitchFamily="18" charset="2"/>
                </a:rPr>
                <a:t></a:t>
              </a:r>
            </a:p>
          </p:txBody>
        </p:sp>
        <p:sp>
          <p:nvSpPr>
            <p:cNvPr id="18449" name="Rectangle 55"/>
            <p:cNvSpPr>
              <a:spLocks noChangeArrowheads="1"/>
            </p:cNvSpPr>
            <p:nvPr/>
          </p:nvSpPr>
          <p:spPr bwMode="auto">
            <a:xfrm>
              <a:off x="1356" y="1162"/>
              <a:ext cx="20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>
                  <a:solidFill>
                    <a:srgbClr val="FF00FF"/>
                  </a:solidFill>
                  <a:sym typeface="Symbol" pitchFamily="18" charset="2"/>
                </a:rPr>
                <a:t></a:t>
              </a:r>
            </a:p>
          </p:txBody>
        </p:sp>
      </p:grpSp>
      <p:sp>
        <p:nvSpPr>
          <p:cNvPr id="53" name="Text Box 5"/>
          <p:cNvSpPr txBox="1">
            <a:spLocks noChangeArrowheads="1"/>
          </p:cNvSpPr>
          <p:nvPr/>
        </p:nvSpPr>
        <p:spPr bwMode="auto">
          <a:xfrm>
            <a:off x="917848" y="1556792"/>
            <a:ext cx="761459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800" dirty="0" smtClean="0"/>
              <a:t>加速度就是速度对时间求导数运算；也是运动方程对时间求二阶导数</a:t>
            </a:r>
            <a:r>
              <a:rPr lang="zh-CN" altLang="en-US" sz="2800" b="1" dirty="0" smtClean="0"/>
              <a:t>。</a:t>
            </a:r>
            <a:endParaRPr lang="zh-CN" altLang="en-US" sz="2800" b="1" dirty="0"/>
          </a:p>
        </p:txBody>
      </p:sp>
      <p:graphicFrame>
        <p:nvGraphicFramePr>
          <p:cNvPr id="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209154"/>
              </p:ext>
            </p:extLst>
          </p:nvPr>
        </p:nvGraphicFramePr>
        <p:xfrm>
          <a:off x="834152" y="5763020"/>
          <a:ext cx="3963987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75" name="Equation" r:id="rId3" imgW="1511280" imgH="444240" progId="Equation.DSMT4">
                  <p:embed/>
                </p:oleObj>
              </mc:Choice>
              <mc:Fallback>
                <p:oleObj name="Equation" r:id="rId3" imgW="15112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152" y="5763020"/>
                        <a:ext cx="3963987" cy="10366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069704"/>
              </p:ext>
            </p:extLst>
          </p:nvPr>
        </p:nvGraphicFramePr>
        <p:xfrm>
          <a:off x="5273315" y="5089920"/>
          <a:ext cx="3550330" cy="929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76" name="Equation" r:id="rId5" imgW="1600200" imgH="419040" progId="Equation.DSMT4">
                  <p:embed/>
                </p:oleObj>
              </mc:Choice>
              <mc:Fallback>
                <p:oleObj name="Equation" r:id="rId5" imgW="16002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73315" y="5089920"/>
                        <a:ext cx="3550330" cy="929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614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内容占位符 2"/>
          <p:cNvSpPr>
            <a:spLocks noGrp="1"/>
          </p:cNvSpPr>
          <p:nvPr>
            <p:ph idx="1"/>
          </p:nvPr>
        </p:nvSpPr>
        <p:spPr>
          <a:xfrm>
            <a:off x="499565" y="474882"/>
            <a:ext cx="8029604" cy="4667264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关于加速度的说明：</a:t>
            </a:r>
            <a:endParaRPr lang="en-US" altLang="zh-CN" sz="2800" dirty="0" smtClean="0"/>
          </a:p>
          <a:p>
            <a:pPr>
              <a:lnSpc>
                <a:spcPct val="150000"/>
              </a:lnSpc>
              <a:buNone/>
            </a:pPr>
            <a:r>
              <a:rPr lang="en-US" altLang="zh-CN" sz="2800" dirty="0" smtClean="0"/>
              <a:t>1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	</a:t>
            </a:r>
            <a:r>
              <a:rPr lang="zh-CN" altLang="en-US" sz="2800" dirty="0" smtClean="0"/>
              <a:t>是一矢量，方向同</a:t>
            </a:r>
            <a:r>
              <a:rPr lang="en-US" altLang="zh-CN" sz="2800" dirty="0" smtClean="0"/>
              <a:t>	             </a:t>
            </a:r>
            <a:r>
              <a:rPr lang="zh-CN" altLang="en-US" sz="2800" dirty="0" smtClean="0"/>
              <a:t>的极限方向</a:t>
            </a:r>
            <a:endParaRPr lang="en-US" altLang="zh-CN" sz="2800" dirty="0" smtClean="0"/>
          </a:p>
          <a:p>
            <a:pPr>
              <a:lnSpc>
                <a:spcPct val="150000"/>
              </a:lnSpc>
              <a:buNone/>
            </a:pPr>
            <a:r>
              <a:rPr lang="zh-CN" altLang="en-US" sz="2800" dirty="0" smtClean="0"/>
              <a:t>      直线运动：     与      方向相同或相反</a:t>
            </a:r>
            <a:r>
              <a:rPr lang="zh-CN" altLang="en-US" sz="2800" dirty="0"/>
              <a:t>；</a:t>
            </a:r>
            <a:r>
              <a:rPr lang="zh-CN" altLang="en-US" sz="2800" dirty="0" smtClean="0"/>
              <a:t>曲线运动：  的方向偏向轨道凹的一侧。</a:t>
            </a:r>
            <a:endParaRPr lang="en-US" altLang="zh-CN" sz="2800" dirty="0" smtClean="0"/>
          </a:p>
          <a:p>
            <a:pPr>
              <a:lnSpc>
                <a:spcPct val="150000"/>
              </a:lnSpc>
              <a:buNone/>
            </a:pPr>
            <a:r>
              <a:rPr lang="en-US" altLang="zh-CN" sz="2800" dirty="0" smtClean="0"/>
              <a:t>2</a:t>
            </a:r>
            <a:r>
              <a:rPr lang="zh-CN" altLang="en-US" sz="2800" dirty="0" smtClean="0"/>
              <a:t>）在直角坐标系下加速度表示为：</a:t>
            </a:r>
            <a:endParaRPr lang="en-US" altLang="zh-CN" sz="2800" dirty="0" smtClean="0"/>
          </a:p>
          <a:p>
            <a:pPr>
              <a:buNone/>
            </a:pPr>
            <a:endParaRPr lang="en-US" altLang="zh-CN" sz="1800" dirty="0" smtClean="0"/>
          </a:p>
          <a:p>
            <a:pPr>
              <a:buNone/>
            </a:pPr>
            <a:endParaRPr lang="en-US" altLang="zh-CN" sz="1800" dirty="0" smtClean="0"/>
          </a:p>
          <a:p>
            <a:pPr>
              <a:buNone/>
            </a:pPr>
            <a:endParaRPr lang="en-US" altLang="zh-CN" sz="1800" dirty="0" smtClean="0"/>
          </a:p>
          <a:p>
            <a:pPr>
              <a:buNone/>
            </a:pPr>
            <a:endParaRPr lang="en-US" altLang="zh-CN" sz="2800" dirty="0" smtClean="0"/>
          </a:p>
          <a:p>
            <a:pPr>
              <a:buNone/>
            </a:pPr>
            <a:endParaRPr lang="en-US" altLang="zh-CN" sz="2800" dirty="0" smtClean="0"/>
          </a:p>
          <a:p>
            <a:pPr>
              <a:buNone/>
            </a:pPr>
            <a:endParaRPr lang="en-US" altLang="zh-CN" sz="2800" dirty="0" smtClean="0"/>
          </a:p>
          <a:p>
            <a:pPr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1800" dirty="0" smtClean="0"/>
          </a:p>
          <a:p>
            <a:endParaRPr lang="zh-CN" altLang="en-US" sz="1800" dirty="0"/>
          </a:p>
        </p:txBody>
      </p:sp>
      <p:sp>
        <p:nvSpPr>
          <p:cNvPr id="3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  <p:graphicFrame>
        <p:nvGraphicFramePr>
          <p:cNvPr id="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050886"/>
              </p:ext>
            </p:extLst>
          </p:nvPr>
        </p:nvGraphicFramePr>
        <p:xfrm>
          <a:off x="1098866" y="1340768"/>
          <a:ext cx="360040" cy="454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49" name="公式" r:id="rId3" imgW="126720" imgH="177480" progId="Equation.3">
                  <p:embed/>
                </p:oleObj>
              </mc:Choice>
              <mc:Fallback>
                <p:oleObj name="公式" r:id="rId3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866" y="1340768"/>
                        <a:ext cx="360040" cy="45464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0448125"/>
              </p:ext>
            </p:extLst>
          </p:nvPr>
        </p:nvGraphicFramePr>
        <p:xfrm>
          <a:off x="4514367" y="1424992"/>
          <a:ext cx="18097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50" name="Equation" r:id="rId5" imgW="711000" imgH="203040" progId="Equation.DSMT4">
                  <p:embed/>
                </p:oleObj>
              </mc:Choice>
              <mc:Fallback>
                <p:oleObj name="Equation" r:id="rId5" imgW="7110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367" y="1424992"/>
                        <a:ext cx="1809750" cy="468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23184"/>
              </p:ext>
            </p:extLst>
          </p:nvPr>
        </p:nvGraphicFramePr>
        <p:xfrm>
          <a:off x="2876024" y="2074533"/>
          <a:ext cx="360040" cy="454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51" name="公式" r:id="rId7" imgW="126720" imgH="177480" progId="Equation.3">
                  <p:embed/>
                </p:oleObj>
              </mc:Choice>
              <mc:Fallback>
                <p:oleObj name="公式" r:id="rId7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6024" y="2074533"/>
                        <a:ext cx="360040" cy="45464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447348"/>
              </p:ext>
            </p:extLst>
          </p:nvPr>
        </p:nvGraphicFramePr>
        <p:xfrm>
          <a:off x="3779180" y="2096508"/>
          <a:ext cx="433512" cy="547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52" name="公式" r:id="rId8" imgW="126720" imgH="177480" progId="Equation.3">
                  <p:embed/>
                </p:oleObj>
              </mc:Choice>
              <mc:Fallback>
                <p:oleObj name="公式" r:id="rId8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180" y="2096508"/>
                        <a:ext cx="433512" cy="5474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442820"/>
              </p:ext>
            </p:extLst>
          </p:nvPr>
        </p:nvGraphicFramePr>
        <p:xfrm>
          <a:off x="1458906" y="2703291"/>
          <a:ext cx="432048" cy="545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53" name="公式" r:id="rId10" imgW="126720" imgH="177480" progId="Equation.3">
                  <p:embed/>
                </p:oleObj>
              </mc:Choice>
              <mc:Fallback>
                <p:oleObj name="公式" r:id="rId10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906" y="2703291"/>
                        <a:ext cx="432048" cy="54557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07878"/>
              </p:ext>
            </p:extLst>
          </p:nvPr>
        </p:nvGraphicFramePr>
        <p:xfrm>
          <a:off x="1098223" y="4027172"/>
          <a:ext cx="4794250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54" name="Equation" r:id="rId11" imgW="1612800" imgH="1117440" progId="Equation.DSMT4">
                  <p:embed/>
                </p:oleObj>
              </mc:Choice>
              <mc:Fallback>
                <p:oleObj name="Equation" r:id="rId11" imgW="1612800" imgH="1117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223" y="4027172"/>
                        <a:ext cx="4794250" cy="27146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内容占位符 2"/>
          <p:cNvSpPr>
            <a:spLocks noGrp="1"/>
          </p:cNvSpPr>
          <p:nvPr>
            <p:ph idx="1"/>
          </p:nvPr>
        </p:nvSpPr>
        <p:spPr>
          <a:xfrm>
            <a:off x="521194" y="757929"/>
            <a:ext cx="8029604" cy="4667264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关于加速度的说明：</a:t>
            </a:r>
            <a:endParaRPr lang="en-US" altLang="zh-CN" sz="2800" dirty="0" smtClean="0"/>
          </a:p>
          <a:p>
            <a:pPr>
              <a:lnSpc>
                <a:spcPct val="150000"/>
              </a:lnSpc>
              <a:buNone/>
            </a:pPr>
            <a:r>
              <a:rPr lang="en-US" altLang="zh-CN" sz="2800" dirty="0" smtClean="0"/>
              <a:t>2</a:t>
            </a:r>
            <a:r>
              <a:rPr lang="zh-CN" altLang="en-US" sz="2800" dirty="0" smtClean="0"/>
              <a:t>）写成分量形似：</a:t>
            </a:r>
            <a:endParaRPr lang="en-US" altLang="zh-CN" sz="1800" dirty="0" smtClean="0"/>
          </a:p>
          <a:p>
            <a:pPr>
              <a:buNone/>
            </a:pPr>
            <a:endParaRPr lang="en-US" altLang="zh-CN" sz="1800" dirty="0" smtClean="0"/>
          </a:p>
          <a:p>
            <a:pPr>
              <a:buNone/>
            </a:pPr>
            <a:endParaRPr lang="en-US" altLang="zh-CN" sz="1800" dirty="0" smtClean="0"/>
          </a:p>
          <a:p>
            <a:pPr>
              <a:buNone/>
            </a:pPr>
            <a:endParaRPr lang="en-US" altLang="zh-CN" sz="2800" dirty="0" smtClean="0"/>
          </a:p>
          <a:p>
            <a:pPr>
              <a:buNone/>
            </a:pPr>
            <a:endParaRPr lang="en-US" altLang="zh-CN" sz="2800" dirty="0" smtClean="0"/>
          </a:p>
          <a:p>
            <a:pPr>
              <a:buNone/>
            </a:pPr>
            <a:endParaRPr lang="en-US" altLang="zh-CN" sz="2800" dirty="0" smtClean="0"/>
          </a:p>
          <a:p>
            <a:pPr>
              <a:buNone/>
            </a:pPr>
            <a:r>
              <a:rPr lang="en-US" altLang="zh-CN" sz="2800" dirty="0" smtClean="0"/>
              <a:t>     </a:t>
            </a:r>
            <a:r>
              <a:rPr lang="zh-CN" altLang="en-US" sz="2800" dirty="0" smtClean="0"/>
              <a:t>加速度的大小：</a:t>
            </a:r>
            <a:endParaRPr lang="en-US" altLang="zh-CN" sz="2800" dirty="0"/>
          </a:p>
          <a:p>
            <a:pPr>
              <a:buNone/>
            </a:pPr>
            <a:endParaRPr lang="en-US" altLang="zh-CN" sz="2800" dirty="0" smtClean="0"/>
          </a:p>
          <a:p>
            <a:pPr>
              <a:buNone/>
            </a:pPr>
            <a:r>
              <a:rPr lang="en-US" altLang="zh-CN" sz="2800" dirty="0" smtClean="0"/>
              <a:t>3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SI</a:t>
            </a:r>
            <a:r>
              <a:rPr lang="zh-CN" altLang="en-US" sz="2800" dirty="0" smtClean="0"/>
              <a:t>中，    的单位是</a:t>
            </a:r>
            <a:endParaRPr lang="en-US" altLang="zh-CN" sz="1800" dirty="0" smtClean="0"/>
          </a:p>
          <a:p>
            <a:endParaRPr lang="en-US" altLang="zh-CN" sz="1800" dirty="0" smtClean="0"/>
          </a:p>
          <a:p>
            <a:endParaRPr lang="zh-CN" altLang="en-US" sz="1800" dirty="0"/>
          </a:p>
        </p:txBody>
      </p:sp>
      <p:sp>
        <p:nvSpPr>
          <p:cNvPr id="3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/>
              <a:pPr>
                <a:defRPr/>
              </a:pPr>
              <a:t>42</a:t>
            </a:fld>
            <a:endParaRPr lang="en-US" altLang="zh-CN" dirty="0"/>
          </a:p>
        </p:txBody>
      </p:sp>
      <p:graphicFrame>
        <p:nvGraphicFramePr>
          <p:cNvPr id="4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674369"/>
              </p:ext>
            </p:extLst>
          </p:nvPr>
        </p:nvGraphicFramePr>
        <p:xfrm>
          <a:off x="3707904" y="4293096"/>
          <a:ext cx="3971806" cy="718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272" name="公式" r:id="rId3" imgW="1167893" imgH="342751" progId="Equation.3">
                  <p:embed/>
                </p:oleObj>
              </mc:Choice>
              <mc:Fallback>
                <p:oleObj name="公式" r:id="rId3" imgW="1167893" imgH="34275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4293096"/>
                        <a:ext cx="3971806" cy="71870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282151"/>
              </p:ext>
            </p:extLst>
          </p:nvPr>
        </p:nvGraphicFramePr>
        <p:xfrm>
          <a:off x="2047131" y="5425193"/>
          <a:ext cx="432048" cy="545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273" name="Equation" r:id="rId5" imgW="126720" imgH="177480" progId="Equation.DSMT4">
                  <p:embed/>
                </p:oleObj>
              </mc:Choice>
              <mc:Fallback>
                <p:oleObj name="Equation" r:id="rId5" imgW="126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131" y="5425193"/>
                        <a:ext cx="432048" cy="54557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585813"/>
              </p:ext>
            </p:extLst>
          </p:nvPr>
        </p:nvGraphicFramePr>
        <p:xfrm>
          <a:off x="4035002" y="5412692"/>
          <a:ext cx="1080120" cy="545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274" name="公式" r:id="rId7" imgW="393480" imgH="203040" progId="Equation.3">
                  <p:embed/>
                </p:oleObj>
              </mc:Choice>
              <mc:Fallback>
                <p:oleObj name="公式" r:id="rId7" imgW="393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002" y="5412692"/>
                        <a:ext cx="1080120" cy="54557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498400"/>
              </p:ext>
            </p:extLst>
          </p:nvPr>
        </p:nvGraphicFramePr>
        <p:xfrm>
          <a:off x="3792040" y="1562185"/>
          <a:ext cx="2076104" cy="2688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275" name="Equation" r:id="rId9" imgW="990360" imgH="1282680" progId="Equation.DSMT4">
                  <p:embed/>
                </p:oleObj>
              </mc:Choice>
              <mc:Fallback>
                <p:oleObj name="Equation" r:id="rId9" imgW="990360" imgH="1282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92040" y="1562185"/>
                        <a:ext cx="2076104" cy="2688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00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996103" y="98298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kern="0" dirty="0" smtClean="0"/>
              <a:t>例：一质点在</a:t>
            </a:r>
            <a:r>
              <a:rPr lang="en-US" altLang="zh-CN" sz="2800" kern="0" dirty="0" err="1" smtClean="0"/>
              <a:t>xy</a:t>
            </a:r>
            <a:r>
              <a:rPr lang="zh-CN" altLang="en-US" sz="2800" kern="0" dirty="0" smtClean="0"/>
              <a:t>平面内运动，轨迹为抛物线</a:t>
            </a:r>
            <a:endParaRPr lang="en-US" altLang="zh-CN" sz="2800" kern="0" dirty="0" smtClean="0"/>
          </a:p>
          <a:p>
            <a:pPr algn="l">
              <a:lnSpc>
                <a:spcPct val="150000"/>
              </a:lnSpc>
            </a:pPr>
            <a:r>
              <a:rPr lang="en-US" altLang="zh-CN" sz="2800" kern="0" dirty="0"/>
              <a:t> </a:t>
            </a:r>
            <a:r>
              <a:rPr lang="en-US" altLang="zh-CN" sz="2800" kern="0" dirty="0" smtClean="0"/>
              <a:t>                           </a:t>
            </a:r>
            <a:r>
              <a:rPr lang="zh-CN" altLang="en-US" sz="2800" kern="0" dirty="0" smtClean="0"/>
              <a:t>， 运动方程</a:t>
            </a:r>
            <a:r>
              <a:rPr lang="en-US" altLang="zh-CN" sz="2800" kern="0" dirty="0" smtClean="0"/>
              <a:t>(SI)</a:t>
            </a:r>
            <a:r>
              <a:rPr lang="zh-CN" altLang="en-US" sz="2800" kern="0" dirty="0" smtClean="0"/>
              <a:t>为</a:t>
            </a:r>
            <a:endParaRPr lang="en-US" altLang="zh-CN" sz="2800" kern="0" dirty="0"/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5" name="矩形 14"/>
          <p:cNvSpPr/>
          <p:nvPr/>
        </p:nvSpPr>
        <p:spPr>
          <a:xfrm>
            <a:off x="929817" y="3236712"/>
            <a:ext cx="7284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zh-CN" altLang="en-US" kern="0" dirty="0"/>
              <a:t>求</a:t>
            </a:r>
            <a:r>
              <a:rPr lang="zh-CN" altLang="en-US" kern="0" dirty="0" smtClean="0"/>
              <a:t>：</a:t>
            </a:r>
            <a:r>
              <a:rPr lang="en-US" altLang="zh-CN" i="1" kern="0" dirty="0" smtClean="0"/>
              <a:t>x</a:t>
            </a:r>
            <a:r>
              <a:rPr lang="en-US" altLang="zh-CN" kern="0" dirty="0" smtClean="0"/>
              <a:t> </a:t>
            </a:r>
            <a:r>
              <a:rPr lang="en-US" altLang="zh-CN" kern="0" dirty="0"/>
              <a:t>= </a:t>
            </a:r>
            <a:r>
              <a:rPr lang="en-US" altLang="zh-CN" kern="0" dirty="0" smtClean="0"/>
              <a:t>-4</a:t>
            </a:r>
            <a:r>
              <a:rPr lang="en-US" altLang="zh-CN" i="1" kern="0" dirty="0"/>
              <a:t>m</a:t>
            </a:r>
            <a:r>
              <a:rPr lang="zh-CN" altLang="en-US" kern="0" dirty="0" smtClean="0"/>
              <a:t>时</a:t>
            </a:r>
            <a:r>
              <a:rPr lang="en-US" altLang="zh-CN" kern="0" dirty="0" smtClean="0"/>
              <a:t>(</a:t>
            </a:r>
            <a:r>
              <a:rPr lang="en-US" altLang="zh-CN" i="1" kern="0" dirty="0" smtClean="0"/>
              <a:t>t</a:t>
            </a:r>
            <a:r>
              <a:rPr lang="en-US" altLang="zh-CN" kern="0" dirty="0" smtClean="0"/>
              <a:t>&gt;0)</a:t>
            </a:r>
            <a:r>
              <a:rPr lang="zh-CN" altLang="en-US" kern="0" dirty="0" smtClean="0"/>
              <a:t>质点的位置矢量，速度及加速度。</a:t>
            </a:r>
            <a:endParaRPr lang="en-US" altLang="zh-CN" kern="0" dirty="0"/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 bwMode="auto"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9B9B9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9613900" y="6649997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pPr algn="l"/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9525000" y="635000"/>
            <a:ext cx="3635847" cy="437877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i="1" kern="0">
                <a:solidFill>
                  <a:srgbClr val="000000"/>
                </a:solidFill>
              </a:rPr>
              <a:t>x=-4m, t=2s</a:t>
            </a:r>
            <a:r>
              <a:rPr lang="zh-CN" altLang="en-US" sz="2000" kern="0">
                <a:solidFill>
                  <a:srgbClr val="000000"/>
                </a:solidFill>
              </a:rPr>
              <a:t>，</a:t>
            </a:r>
            <a:r>
              <a:rPr lang="en-US" altLang="zh-CN" sz="2000" kern="0">
                <a:solidFill>
                  <a:srgbClr val="000000"/>
                </a:solidFill>
              </a:rPr>
              <a:t>y=-8m</a:t>
            </a:r>
            <a:endParaRPr lang="en-US" altLang="zh-CN" sz="2000" kern="0" dirty="0">
              <a:solidFill>
                <a:srgbClr val="000000"/>
              </a:solidFill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204686"/>
              </p:ext>
            </p:extLst>
          </p:nvPr>
        </p:nvGraphicFramePr>
        <p:xfrm>
          <a:off x="9648825" y="1112838"/>
          <a:ext cx="1452563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54" name="Equation" r:id="rId23" imgW="774360" imgH="241200" progId="Equation.DSMT4">
                  <p:embed/>
                </p:oleObj>
              </mc:Choice>
              <mc:Fallback>
                <p:oleObj name="Equation" r:id="rId23" imgW="774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648825" y="1112838"/>
                        <a:ext cx="1452563" cy="45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图片 28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999" y="4112676"/>
            <a:ext cx="2298192" cy="1595688"/>
          </a:xfrm>
          <a:prstGeom prst="rect">
            <a:avLst/>
          </a:prstGeom>
        </p:spPr>
      </p:pic>
      <p:grpSp>
        <p:nvGrpSpPr>
          <p:cNvPr id="20" name="组合 19"/>
          <p:cNvGrpSpPr/>
          <p:nvPr>
            <p:custDataLst>
              <p:tags r:id="rId9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17" name="RemarkBack"/>
            <p:cNvSpPr/>
            <p:nvPr>
              <p:custDataLst>
                <p:tags r:id="rId19"/>
              </p:custDataLst>
            </p:nvPr>
          </p:nvSpPr>
          <p:spPr bwMode="auto"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8" name="RemarkBlock"/>
            <p:cNvSpPr/>
            <p:nvPr>
              <p:custDataLst>
                <p:tags r:id="rId20"/>
              </p:custDataLst>
            </p:nvPr>
          </p:nvSpPr>
          <p:spPr bwMode="auto"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9" name="RemarkTitleText"/>
            <p:cNvSpPr txBox="1"/>
            <p:nvPr>
              <p:custDataLst>
                <p:tags r:id="rId21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18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sp>
        <p:nvSpPr>
          <p:cNvPr id="2" name="RemarkBack"/>
          <p:cNvSpPr/>
          <p:nvPr>
            <p:custDataLst>
              <p:tags r:id="rId10"/>
            </p:custDataLst>
          </p:nvPr>
        </p:nvSpPr>
        <p:spPr bwMode="auto"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" name="RemarkBlock"/>
          <p:cNvSpPr/>
          <p:nvPr>
            <p:custDataLst>
              <p:tags r:id="rId11"/>
            </p:custDataLst>
          </p:nvPr>
        </p:nvSpPr>
        <p:spPr bwMode="auto"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0" name="RemarkTitleText"/>
          <p:cNvSpPr txBox="1"/>
          <p:nvPr>
            <p:custDataLst>
              <p:tags r:id="rId12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pPr algn="l"/>
            <a:r>
              <a:rPr lang="zh-CN" altLang="en-US" sz="180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08589"/>
              </p:ext>
            </p:extLst>
          </p:nvPr>
        </p:nvGraphicFramePr>
        <p:xfrm>
          <a:off x="1550200" y="2138592"/>
          <a:ext cx="1774056" cy="498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55" name="Equation" r:id="rId26" imgW="812520" imgH="228600" progId="Equation.DSMT4">
                  <p:embed/>
                </p:oleObj>
              </mc:Choice>
              <mc:Fallback>
                <p:oleObj name="Equation" r:id="rId26" imgW="812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50200" y="2138592"/>
                        <a:ext cx="1774056" cy="498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851498"/>
              </p:ext>
            </p:extLst>
          </p:nvPr>
        </p:nvGraphicFramePr>
        <p:xfrm>
          <a:off x="6593860" y="2148888"/>
          <a:ext cx="1775863" cy="1071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56" name="Equation" r:id="rId28" imgW="799920" imgH="482400" progId="Equation.DSMT4">
                  <p:embed/>
                </p:oleObj>
              </mc:Choice>
              <mc:Fallback>
                <p:oleObj name="Equation" r:id="rId28" imgW="7999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593860" y="2148888"/>
                        <a:ext cx="1775863" cy="10711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740182"/>
              </p:ext>
            </p:extLst>
          </p:nvPr>
        </p:nvGraphicFramePr>
        <p:xfrm>
          <a:off x="9622120" y="1605288"/>
          <a:ext cx="3403222" cy="1032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57" name="Equation" r:id="rId30" imgW="2679480" imgH="812520" progId="Equation.DSMT4">
                  <p:embed/>
                </p:oleObj>
              </mc:Choice>
              <mc:Fallback>
                <p:oleObj name="Equation" r:id="rId30" imgW="267948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9622120" y="1605288"/>
                        <a:ext cx="3403222" cy="1032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378914"/>
              </p:ext>
            </p:extLst>
          </p:nvPr>
        </p:nvGraphicFramePr>
        <p:xfrm>
          <a:off x="9694264" y="2740784"/>
          <a:ext cx="1300238" cy="363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58" name="Equation" r:id="rId32" imgW="863280" imgH="241200" progId="Equation.DSMT4">
                  <p:embed/>
                </p:oleObj>
              </mc:Choice>
              <mc:Fallback>
                <p:oleObj name="Equation" r:id="rId32" imgW="863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9694264" y="2740784"/>
                        <a:ext cx="1300238" cy="3633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577048"/>
              </p:ext>
            </p:extLst>
          </p:nvPr>
        </p:nvGraphicFramePr>
        <p:xfrm>
          <a:off x="9698674" y="3168312"/>
          <a:ext cx="2631441" cy="471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59" name="Equation" r:id="rId34" imgW="1701720" imgH="304560" progId="Equation.DSMT4">
                  <p:embed/>
                </p:oleObj>
              </mc:Choice>
              <mc:Fallback>
                <p:oleObj name="Equation" r:id="rId34" imgW="17017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9698674" y="3168312"/>
                        <a:ext cx="2631441" cy="471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956034"/>
              </p:ext>
            </p:extLst>
          </p:nvPr>
        </p:nvGraphicFramePr>
        <p:xfrm>
          <a:off x="9774238" y="3830638"/>
          <a:ext cx="1955800" cy="1303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60" name="Equation" r:id="rId36" imgW="1676160" imgH="1117440" progId="Equation.DSMT4">
                  <p:embed/>
                </p:oleObj>
              </mc:Choice>
              <mc:Fallback>
                <p:oleObj name="Equation" r:id="rId36" imgW="167616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9774238" y="3830638"/>
                        <a:ext cx="1955800" cy="1303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13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15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16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8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5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14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08092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35657" y="1088896"/>
            <a:ext cx="3143332" cy="403316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i="1" kern="0" dirty="0">
                <a:solidFill>
                  <a:srgbClr val="000000"/>
                </a:solidFill>
              </a:rPr>
              <a:t>x=-4m, t=2s</a:t>
            </a:r>
            <a:r>
              <a:rPr lang="zh-CN" altLang="en-US" sz="1800" kern="0" dirty="0">
                <a:solidFill>
                  <a:srgbClr val="000000"/>
                </a:solidFill>
              </a:rPr>
              <a:t>，</a:t>
            </a:r>
            <a:r>
              <a:rPr lang="en-US" altLang="zh-CN" sz="1800" kern="0" dirty="0">
                <a:solidFill>
                  <a:srgbClr val="000000"/>
                </a:solidFill>
              </a:rPr>
              <a:t>y=-8m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298657"/>
              </p:ext>
            </p:extLst>
          </p:nvPr>
        </p:nvGraphicFramePr>
        <p:xfrm>
          <a:off x="1759612" y="1659999"/>
          <a:ext cx="1181683" cy="368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32" name="Equation" r:id="rId4" imgW="774360" imgH="241200" progId="Equation.DSMT4">
                  <p:embed/>
                </p:oleObj>
              </mc:Choice>
              <mc:Fallback>
                <p:oleObj name="Equation" r:id="rId4" imgW="774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9612" y="1659999"/>
                        <a:ext cx="1181683" cy="368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565304"/>
              </p:ext>
            </p:extLst>
          </p:nvPr>
        </p:nvGraphicFramePr>
        <p:xfrm>
          <a:off x="1645523" y="2195852"/>
          <a:ext cx="3280917" cy="99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33" name="Equation" r:id="rId6" imgW="2679480" imgH="812520" progId="Equation.DSMT4">
                  <p:embed/>
                </p:oleObj>
              </mc:Choice>
              <mc:Fallback>
                <p:oleObj name="Equation" r:id="rId6" imgW="267948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45523" y="2195852"/>
                        <a:ext cx="3280917" cy="99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631844"/>
              </p:ext>
            </p:extLst>
          </p:nvPr>
        </p:nvGraphicFramePr>
        <p:xfrm>
          <a:off x="1645523" y="3266325"/>
          <a:ext cx="1436733" cy="401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34" name="Equation" r:id="rId8" imgW="863280" imgH="241200" progId="Equation.DSMT4">
                  <p:embed/>
                </p:oleObj>
              </mc:Choice>
              <mc:Fallback>
                <p:oleObj name="Equation" r:id="rId8" imgW="863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45523" y="3266325"/>
                        <a:ext cx="1436733" cy="401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446425"/>
              </p:ext>
            </p:extLst>
          </p:nvPr>
        </p:nvGraphicFramePr>
        <p:xfrm>
          <a:off x="1628414" y="3743079"/>
          <a:ext cx="2907684" cy="520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35" name="Equation" r:id="rId10" imgW="1701720" imgH="304560" progId="Equation.DSMT4">
                  <p:embed/>
                </p:oleObj>
              </mc:Choice>
              <mc:Fallback>
                <p:oleObj name="Equation" r:id="rId10" imgW="17017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28414" y="3743079"/>
                        <a:ext cx="2907684" cy="520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19935"/>
              </p:ext>
            </p:extLst>
          </p:nvPr>
        </p:nvGraphicFramePr>
        <p:xfrm>
          <a:off x="1694757" y="4293096"/>
          <a:ext cx="2161117" cy="144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36" name="Equation" r:id="rId12" imgW="1676160" imgH="1117440" progId="Equation.DSMT4">
                  <p:embed/>
                </p:oleObj>
              </mc:Choice>
              <mc:Fallback>
                <p:oleObj name="Equation" r:id="rId12" imgW="167616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94757" y="4293096"/>
                        <a:ext cx="2161117" cy="1440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37103" y="11690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解：</a:t>
            </a:r>
          </a:p>
        </p:txBody>
      </p:sp>
    </p:spTree>
    <p:extLst>
      <p:ext uri="{BB962C8B-B14F-4D97-AF65-F5344CB8AC3E}">
        <p14:creationId xmlns:p14="http://schemas.microsoft.com/office/powerpoint/2010/main" val="323358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kern="0" dirty="0" smtClean="0"/>
              <a:t>例题：</a:t>
            </a:r>
            <a:r>
              <a:rPr lang="zh-CN" altLang="en-US" sz="2600" kern="0" dirty="0" smtClean="0"/>
              <a:t>一</a:t>
            </a:r>
            <a:r>
              <a:rPr lang="zh-CN" altLang="en-US" sz="2600" kern="0" dirty="0"/>
              <a:t>质点作匀速圆周运动，半径为</a:t>
            </a:r>
            <a:r>
              <a:rPr lang="en-US" altLang="zh-CN" sz="2600" i="1" kern="0" dirty="0"/>
              <a:t>r</a:t>
            </a:r>
            <a:r>
              <a:rPr lang="zh-CN" altLang="en-US" sz="2600" kern="0" dirty="0"/>
              <a:t>，角速度为      </a:t>
            </a:r>
            <a:endParaRPr lang="en-US" altLang="zh-CN" sz="2600" kern="0" dirty="0" smtClean="0"/>
          </a:p>
          <a:p>
            <a:pPr algn="l">
              <a:lnSpc>
                <a:spcPct val="150000"/>
              </a:lnSpc>
            </a:pPr>
            <a:r>
              <a:rPr lang="zh-CN" altLang="en-US" sz="2600" kern="0" dirty="0" smtClean="0"/>
              <a:t>求</a:t>
            </a:r>
            <a:r>
              <a:rPr lang="zh-CN" altLang="en-US" sz="2600" kern="0" dirty="0"/>
              <a:t>：直角坐标系中的运动方程，速度，</a:t>
            </a:r>
            <a:r>
              <a:rPr lang="zh-CN" altLang="en-US" sz="2600" kern="0" dirty="0" smtClean="0"/>
              <a:t>加速度</a:t>
            </a:r>
            <a:r>
              <a:rPr lang="zh-CN" altLang="en-US" sz="2600" kern="0" dirty="0"/>
              <a:t>。</a:t>
            </a:r>
            <a:endParaRPr lang="en-US" altLang="zh-CN" sz="2600" kern="0" dirty="0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468383"/>
              </p:ext>
            </p:extLst>
          </p:nvPr>
        </p:nvGraphicFramePr>
        <p:xfrm>
          <a:off x="1794335" y="1651799"/>
          <a:ext cx="366318" cy="335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98" name="Equation" r:id="rId28" imgW="152280" imgH="139680" progId="Equation.DSMT4">
                  <p:embed/>
                </p:oleObj>
              </mc:Choice>
              <mc:Fallback>
                <p:oleObj name="Equation" r:id="rId28" imgW="15228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794335" y="1651799"/>
                        <a:ext cx="366318" cy="335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890" y="2840877"/>
            <a:ext cx="2247619" cy="2142857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6"/>
            </p:custDataLst>
          </p:nvPr>
        </p:nvSpPr>
        <p:spPr bwMode="auto"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9B9B9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9613900" y="6649997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pPr algn="l"/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9618005" y="548680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 algn="l"/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运动方程：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354106"/>
              </p:ext>
            </p:extLst>
          </p:nvPr>
        </p:nvGraphicFramePr>
        <p:xfrm>
          <a:off x="9668805" y="954435"/>
          <a:ext cx="1527931" cy="775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99" name="Equation" r:id="rId31" imgW="850680" imgH="431640" progId="Equation.DSMT4">
                  <p:embed/>
                </p:oleObj>
              </mc:Choice>
              <mc:Fallback>
                <p:oleObj name="Equation" r:id="rId31" imgW="8506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9668805" y="954435"/>
                        <a:ext cx="1527931" cy="7753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154075"/>
              </p:ext>
            </p:extLst>
          </p:nvPr>
        </p:nvGraphicFramePr>
        <p:xfrm>
          <a:off x="9707430" y="2078408"/>
          <a:ext cx="1455923" cy="42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00" name="Equation" r:id="rId33" imgW="787320" imgH="228600" progId="Equation.DSMT4">
                  <p:embed/>
                </p:oleObj>
              </mc:Choice>
              <mc:Fallback>
                <p:oleObj name="Equation" r:id="rId33" imgW="787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9707430" y="2078408"/>
                        <a:ext cx="1455923" cy="422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9645310" y="1687860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 algn="l"/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轨迹：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254118"/>
              </p:ext>
            </p:extLst>
          </p:nvPr>
        </p:nvGraphicFramePr>
        <p:xfrm>
          <a:off x="9696309" y="2840877"/>
          <a:ext cx="2989096" cy="1102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01" name="Equation" r:id="rId35" imgW="1892160" imgH="698400" progId="Equation.DSMT4">
                  <p:embed/>
                </p:oleObj>
              </mc:Choice>
              <mc:Fallback>
                <p:oleObj name="Equation" r:id="rId35" imgW="1892160" imgH="698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9696309" y="2840877"/>
                        <a:ext cx="2989096" cy="1102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/>
          <p:cNvSpPr txBox="1"/>
          <p:nvPr>
            <p:custDataLst>
              <p:tags r:id="rId10"/>
            </p:custDataLst>
          </p:nvPr>
        </p:nvSpPr>
        <p:spPr>
          <a:xfrm>
            <a:off x="9668805" y="2453775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 algn="l"/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速度：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89576"/>
              </p:ext>
            </p:extLst>
          </p:nvPr>
        </p:nvGraphicFramePr>
        <p:xfrm>
          <a:off x="9703780" y="4385787"/>
          <a:ext cx="1839458" cy="774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02" name="Equation" r:id="rId37" imgW="1206360" imgH="507960" progId="Equation.DSMT4">
                  <p:embed/>
                </p:oleObj>
              </mc:Choice>
              <mc:Fallback>
                <p:oleObj name="Equation" r:id="rId37" imgW="12063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9703780" y="4385787"/>
                        <a:ext cx="1839458" cy="774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/>
          <p:cNvSpPr txBox="1"/>
          <p:nvPr>
            <p:custDataLst>
              <p:tags r:id="rId11"/>
            </p:custDataLst>
          </p:nvPr>
        </p:nvSpPr>
        <p:spPr>
          <a:xfrm>
            <a:off x="9668805" y="3977940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 algn="l"/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加速度：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239839"/>
              </p:ext>
            </p:extLst>
          </p:nvPr>
        </p:nvGraphicFramePr>
        <p:xfrm>
          <a:off x="9703780" y="5612878"/>
          <a:ext cx="1512168" cy="542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03" name="Equation" r:id="rId39" imgW="1168200" imgH="419040" progId="Equation.DSMT4">
                  <p:embed/>
                </p:oleObj>
              </mc:Choice>
              <mc:Fallback>
                <p:oleObj name="Equation" r:id="rId39" imgW="11682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9703780" y="5612878"/>
                        <a:ext cx="1512168" cy="542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/>
          <p:cNvSpPr txBox="1"/>
          <p:nvPr>
            <p:custDataLst>
              <p:tags r:id="rId12"/>
            </p:custDataLst>
          </p:nvPr>
        </p:nvSpPr>
        <p:spPr>
          <a:xfrm>
            <a:off x="9678986" y="5179714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 algn="l"/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向心加速度：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140656"/>
              </p:ext>
            </p:extLst>
          </p:nvPr>
        </p:nvGraphicFramePr>
        <p:xfrm>
          <a:off x="9742524" y="6189999"/>
          <a:ext cx="1262847" cy="420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04" name="Equation" r:id="rId41" imgW="761760" imgH="253800" progId="Equation.DSMT4">
                  <p:embed/>
                </p:oleObj>
              </mc:Choice>
              <mc:Fallback>
                <p:oleObj name="Equation" r:id="rId41" imgW="7617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9742524" y="6189999"/>
                        <a:ext cx="1262847" cy="4209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02" y="2811697"/>
            <a:ext cx="2062784" cy="2914804"/>
          </a:xfrm>
          <a:prstGeom prst="rect">
            <a:avLst/>
          </a:prstGeom>
        </p:spPr>
      </p:pic>
      <p:grpSp>
        <p:nvGrpSpPr>
          <p:cNvPr id="18" name="组合 17"/>
          <p:cNvGrpSpPr/>
          <p:nvPr>
            <p:custDataLst>
              <p:tags r:id="rId13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15" name="RemarkBack"/>
            <p:cNvSpPr/>
            <p:nvPr>
              <p:custDataLst>
                <p:tags r:id="rId23"/>
              </p:custDataLst>
            </p:nvPr>
          </p:nvSpPr>
          <p:spPr bwMode="auto"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6" name="RemarkBlock"/>
            <p:cNvSpPr/>
            <p:nvPr>
              <p:custDataLst>
                <p:tags r:id="rId24"/>
              </p:custDataLst>
            </p:nvPr>
          </p:nvSpPr>
          <p:spPr bwMode="auto"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7" name="RemarkTitleText"/>
            <p:cNvSpPr txBox="1"/>
            <p:nvPr>
              <p:custDataLst>
                <p:tags r:id="rId25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18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sp>
        <p:nvSpPr>
          <p:cNvPr id="22" name="RemarkBack"/>
          <p:cNvSpPr/>
          <p:nvPr>
            <p:custDataLst>
              <p:tags r:id="rId14"/>
            </p:custDataLst>
          </p:nvPr>
        </p:nvSpPr>
        <p:spPr bwMode="auto"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3" name="RemarkBlock"/>
          <p:cNvSpPr/>
          <p:nvPr>
            <p:custDataLst>
              <p:tags r:id="rId15"/>
            </p:custDataLst>
          </p:nvPr>
        </p:nvSpPr>
        <p:spPr bwMode="auto"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4" name="RemarkTitleText"/>
          <p:cNvSpPr txBox="1"/>
          <p:nvPr>
            <p:custDataLst>
              <p:tags r:id="rId16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pPr algn="l"/>
            <a:r>
              <a:rPr lang="zh-CN" altLang="en-US" sz="180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17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6" name="TitleBackground"/>
            <p:cNvSpPr/>
            <p:nvPr>
              <p:custDataLst>
                <p:tags r:id="rId19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" name="ColorBlock"/>
            <p:cNvSpPr/>
            <p:nvPr>
              <p:custDataLst>
                <p:tags r:id="rId20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" name="TypeText"/>
            <p:cNvSpPr txBox="1"/>
            <p:nvPr>
              <p:custDataLst>
                <p:tags r:id="rId21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9" name="TipText"/>
            <p:cNvSpPr txBox="1"/>
            <p:nvPr>
              <p:custDataLst>
                <p:tags r:id="rId22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5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18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16056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2602" y="1396170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100" dirty="0">
                <a:solidFill>
                  <a:srgbClr val="000000"/>
                </a:solidFill>
                <a:latin typeface="Times New Roman"/>
                <a:ea typeface="宋体"/>
              </a:rPr>
              <a:t>解：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302154" y="1487588"/>
            <a:ext cx="5829300" cy="31412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zh-CN" altLang="en-US" sz="1950" kern="0" dirty="0">
                <a:solidFill>
                  <a:srgbClr val="000000"/>
                </a:solidFill>
              </a:rPr>
              <a:t>运动方程：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2828483" y="1487589"/>
          <a:ext cx="1630055" cy="827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22" name="Equation" r:id="rId3" imgW="850680" imgH="431640" progId="Equation.DSMT4">
                  <p:embed/>
                </p:oleObj>
              </mc:Choice>
              <mc:Fallback>
                <p:oleObj name="Equation" r:id="rId3" imgW="8506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8483" y="1487589"/>
                        <a:ext cx="1630055" cy="827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内容占位符 2"/>
          <p:cNvSpPr txBox="1">
            <a:spLocks/>
          </p:cNvSpPr>
          <p:nvPr/>
        </p:nvSpPr>
        <p:spPr>
          <a:xfrm>
            <a:off x="1302154" y="2389612"/>
            <a:ext cx="5829300" cy="31412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zh-CN" altLang="en-US" sz="1950" kern="0" dirty="0">
                <a:solidFill>
                  <a:srgbClr val="000000"/>
                </a:solidFill>
              </a:rPr>
              <a:t>消去时间</a:t>
            </a:r>
            <a:r>
              <a:rPr lang="en-US" altLang="zh-CN" sz="1950" i="1" kern="0" dirty="0">
                <a:solidFill>
                  <a:srgbClr val="000000"/>
                </a:solidFill>
              </a:rPr>
              <a:t>t</a:t>
            </a:r>
            <a:r>
              <a:rPr lang="zh-CN" altLang="en-US" sz="1950" kern="0" dirty="0">
                <a:solidFill>
                  <a:srgbClr val="000000"/>
                </a:solidFill>
              </a:rPr>
              <a:t>，得到轨迹方程：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478333" y="2854606"/>
          <a:ext cx="1350150" cy="391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23" name="Equation" r:id="rId5" imgW="787320" imgH="228600" progId="Equation.DSMT4">
                  <p:embed/>
                </p:oleObj>
              </mc:Choice>
              <mc:Fallback>
                <p:oleObj name="Equation" r:id="rId5" imgW="787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8333" y="2854606"/>
                        <a:ext cx="1350150" cy="391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内容占位符 2"/>
          <p:cNvSpPr txBox="1">
            <a:spLocks/>
          </p:cNvSpPr>
          <p:nvPr/>
        </p:nvSpPr>
        <p:spPr>
          <a:xfrm>
            <a:off x="3216400" y="2893532"/>
            <a:ext cx="5829300" cy="31412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zh-CN" altLang="en-US" sz="1950" kern="0" dirty="0">
                <a:solidFill>
                  <a:srgbClr val="000000"/>
                </a:solidFill>
              </a:rPr>
              <a:t>圆周运动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1313204" y="3345724"/>
            <a:ext cx="5829300" cy="31412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zh-CN" altLang="en-US" sz="1950" kern="0" dirty="0">
                <a:solidFill>
                  <a:srgbClr val="000000"/>
                </a:solidFill>
              </a:rPr>
              <a:t>运动方程对时间求导得速度：</a:t>
            </a: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/>
          </p:nvPr>
        </p:nvGraphicFramePr>
        <p:xfrm>
          <a:off x="1478332" y="3849645"/>
          <a:ext cx="2967038" cy="1094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24" name="Equation" r:id="rId7" imgW="1892160" imgH="698400" progId="Equation.DSMT4">
                  <p:embed/>
                </p:oleObj>
              </mc:Choice>
              <mc:Fallback>
                <p:oleObj name="Equation" r:id="rId7" imgW="1892160" imgH="698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78332" y="3849645"/>
                        <a:ext cx="2967038" cy="1094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内容占位符 2"/>
          <p:cNvSpPr txBox="1">
            <a:spLocks/>
          </p:cNvSpPr>
          <p:nvPr/>
        </p:nvSpPr>
        <p:spPr>
          <a:xfrm>
            <a:off x="1454423" y="5091522"/>
            <a:ext cx="5829300" cy="31412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zh-CN" altLang="en-US" sz="1950" kern="0" dirty="0">
                <a:solidFill>
                  <a:srgbClr val="000000"/>
                </a:solidFill>
              </a:rPr>
              <a:t>速度的大小：</a:t>
            </a: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/>
          </p:nvPr>
        </p:nvGraphicFramePr>
        <p:xfrm>
          <a:off x="3043086" y="5091523"/>
          <a:ext cx="1326895" cy="442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25" name="Equation" r:id="rId9" imgW="761760" imgH="253800" progId="Equation.DSMT4">
                  <p:embed/>
                </p:oleObj>
              </mc:Choice>
              <mc:Fallback>
                <p:oleObj name="Equation" r:id="rId9" imgW="7617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43086" y="5091523"/>
                        <a:ext cx="1326895" cy="442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4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801557" y="1603996"/>
            <a:ext cx="5829300" cy="31412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zh-CN" altLang="en-US" sz="1950" kern="0" dirty="0">
                <a:solidFill>
                  <a:srgbClr val="000000"/>
                </a:solidFill>
              </a:rPr>
              <a:t>速度对时间求导得加速度：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4058084" y="1587150"/>
          <a:ext cx="1708979" cy="719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12" name="Equation" r:id="rId3" imgW="1206360" imgH="507960" progId="Equation.DSMT4">
                  <p:embed/>
                </p:oleObj>
              </mc:Choice>
              <mc:Fallback>
                <p:oleObj name="Equation" r:id="rId3" imgW="12063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8084" y="1587150"/>
                        <a:ext cx="1708979" cy="719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979742" y="2526768"/>
          <a:ext cx="1566174" cy="561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13" name="Equation" r:id="rId5" imgW="1168200" imgH="419040" progId="Equation.DSMT4">
                  <p:embed/>
                </p:oleObj>
              </mc:Choice>
              <mc:Fallback>
                <p:oleObj name="Equation" r:id="rId5" imgW="11682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9742" y="2526768"/>
                        <a:ext cx="1566174" cy="561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>
          <a:xfrm>
            <a:off x="2852413" y="2650595"/>
            <a:ext cx="5829300" cy="31412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zh-CN" altLang="en-US" sz="1950" kern="0" dirty="0">
                <a:solidFill>
                  <a:srgbClr val="000000"/>
                </a:solidFill>
              </a:rPr>
              <a:t>向心加速度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1004714" y="3272892"/>
          <a:ext cx="1200116" cy="400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14" name="Equation" r:id="rId7" imgW="761760" imgH="253800" progId="Equation.DSMT4">
                  <p:embed/>
                </p:oleObj>
              </mc:Choice>
              <mc:Fallback>
                <p:oleObj name="Equation" r:id="rId7" imgW="7617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4714" y="3272892"/>
                        <a:ext cx="1200116" cy="4000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672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90872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199" y="5429033"/>
            <a:ext cx="1905000" cy="342900"/>
          </a:xfrm>
        </p:spPr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4875" y="1446231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小结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660697" y="2242603"/>
          <a:ext cx="7797502" cy="3485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861"/>
                <a:gridCol w="6258641"/>
              </a:tblGrid>
              <a:tr h="5972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700" dirty="0" smtClean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位矢</a:t>
                      </a:r>
                      <a:r>
                        <a:rPr lang="en-US" altLang="zh-CN" sz="2700" dirty="0" smtClean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(m)</a:t>
                      </a:r>
                      <a:endParaRPr lang="zh-CN" altLang="en-US" sz="2700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marL="68580" marR="68580" marT="34290" marB="34290"/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700" b="1" kern="1200" dirty="0" smtClean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位移</a:t>
                      </a:r>
                      <a:r>
                        <a:rPr lang="en-US" altLang="zh-CN" sz="2700" b="1" kern="1200" dirty="0" smtClean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(m)</a:t>
                      </a:r>
                      <a:endParaRPr lang="zh-CN" altLang="en-US" sz="2700" b="1" kern="1200" dirty="0" smtClean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  <a:p>
                      <a:pPr algn="ctr"/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marL="68580" marR="68580" marT="34290" marB="34290"/>
                </a:tc>
              </a:tr>
              <a:tr h="891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700" b="1" kern="1200" dirty="0" smtClean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速度</a:t>
                      </a:r>
                      <a:endParaRPr lang="en-US" altLang="zh-CN" sz="2700" b="1" kern="1200" dirty="0" smtClean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700" b="1" kern="1200" dirty="0" smtClean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(m/s)</a:t>
                      </a:r>
                      <a:endParaRPr lang="zh-CN" altLang="en-US" sz="2700" b="1" kern="1200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marL="68580" marR="68580" marT="34290" marB="34290"/>
                </a:tc>
              </a:tr>
              <a:tr h="13030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700" b="1" kern="1200" dirty="0" smtClean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加速度</a:t>
                      </a:r>
                      <a:endParaRPr lang="en-US" altLang="zh-CN" sz="2700" b="1" kern="1200" dirty="0" smtClean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700" b="1" kern="1200" dirty="0" smtClean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(m/s</a:t>
                      </a:r>
                      <a:r>
                        <a:rPr lang="en-US" altLang="zh-CN" sz="2700" b="1" kern="1200" baseline="30000" dirty="0" smtClean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2</a:t>
                      </a:r>
                      <a:r>
                        <a:rPr lang="en-US" altLang="zh-CN" sz="2700" b="1" kern="1200" dirty="0" smtClean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700" b="1" kern="1200" dirty="0" smtClean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312953" y="1711688"/>
            <a:ext cx="24929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直角坐标系中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2419349" y="2269506"/>
          <a:ext cx="2237711" cy="559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70" name="Equation" r:id="rId3" imgW="965160" imgH="241200" progId="Equation.DSMT4">
                  <p:embed/>
                </p:oleObj>
              </mc:Choice>
              <mc:Fallback>
                <p:oleObj name="Equation" r:id="rId3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9349" y="2269506"/>
                        <a:ext cx="2237711" cy="559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2365614" y="2925758"/>
          <a:ext cx="5096702" cy="56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71" name="Equation" r:id="rId5" imgW="2400120" imgH="266400" progId="Equation.DSMT4">
                  <p:embed/>
                </p:oleObj>
              </mc:Choice>
              <mc:Fallback>
                <p:oleObj name="Equation" r:id="rId5" imgW="24001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65614" y="2925758"/>
                        <a:ext cx="5096702" cy="56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2365614" y="3565264"/>
          <a:ext cx="5519461" cy="814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72" name="Equation" r:id="rId7" imgW="2666880" imgH="393480" progId="Equation.DSMT4">
                  <p:embed/>
                </p:oleObj>
              </mc:Choice>
              <mc:Fallback>
                <p:oleObj name="Equation" r:id="rId7" imgW="26668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65614" y="3565264"/>
                        <a:ext cx="5519461" cy="8147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2365614" y="4511222"/>
          <a:ext cx="3773021" cy="119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73" name="Equation" r:id="rId9" imgW="2654280" imgH="838080" progId="Equation.DSMT4">
                  <p:embed/>
                </p:oleObj>
              </mc:Choice>
              <mc:Fallback>
                <p:oleObj name="Equation" r:id="rId9" imgW="26542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65614" y="4511222"/>
                        <a:ext cx="3773021" cy="1191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649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404664"/>
            <a:ext cx="7772400" cy="1143000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第一部分  力学 </a:t>
            </a:r>
            <a:r>
              <a:rPr lang="en-US" altLang="zh-CN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Machanics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628800"/>
            <a:ext cx="8278688" cy="4114800"/>
          </a:xfrm>
        </p:spPr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对象：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zh-CN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质点</a:t>
            </a:r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→ 质点组→ 刚体→ 弹性→振动→ </a:t>
            </a:r>
            <a:r>
              <a:rPr lang="zh-CN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波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矢量运算、微积分等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目标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应用高等数学，分析与解决实际问题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57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/>
        </p:nvSpPr>
        <p:spPr bwMode="auto">
          <a:xfrm>
            <a:off x="485145" y="1962394"/>
            <a:ext cx="6191157" cy="3838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950" dirty="0">
                <a:solidFill>
                  <a:srgbClr val="000000"/>
                </a:solidFill>
              </a:rPr>
              <a:t>问：如果知道质点的加速度，能否确定质点的速度？</a:t>
            </a:r>
            <a:endParaRPr lang="en-US" altLang="zh-CN" sz="195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950" dirty="0">
                <a:solidFill>
                  <a:srgbClr val="000000"/>
                </a:solidFill>
              </a:rPr>
              <a:t>实例：自由落体实验</a:t>
            </a:r>
            <a:endParaRPr lang="en-US" altLang="zh-CN" sz="195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50" dirty="0">
                <a:solidFill>
                  <a:srgbClr val="000000"/>
                </a:solidFill>
              </a:rPr>
              <a:t>(1) </a:t>
            </a:r>
            <a:r>
              <a:rPr lang="zh-CN" altLang="en-US" sz="1950" dirty="0">
                <a:solidFill>
                  <a:srgbClr val="000000"/>
                </a:solidFill>
              </a:rPr>
              <a:t>自由落体；</a:t>
            </a:r>
            <a:r>
              <a:rPr lang="en-US" altLang="zh-CN" sz="1950" dirty="0">
                <a:solidFill>
                  <a:srgbClr val="000000"/>
                </a:solidFill>
              </a:rPr>
              <a:t>(2) </a:t>
            </a:r>
            <a:r>
              <a:rPr lang="zh-CN" altLang="en-US" sz="1950" dirty="0">
                <a:solidFill>
                  <a:srgbClr val="000000"/>
                </a:solidFill>
              </a:rPr>
              <a:t>上抛；</a:t>
            </a:r>
            <a:r>
              <a:rPr lang="en-US" altLang="zh-CN" sz="1950" dirty="0">
                <a:solidFill>
                  <a:srgbClr val="000000"/>
                </a:solidFill>
              </a:rPr>
              <a:t>(3) </a:t>
            </a:r>
            <a:r>
              <a:rPr lang="zh-CN" altLang="en-US" sz="1950" dirty="0">
                <a:solidFill>
                  <a:srgbClr val="000000"/>
                </a:solidFill>
              </a:rPr>
              <a:t>下抛</a:t>
            </a:r>
            <a:endParaRPr lang="en-US" altLang="zh-CN" sz="195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950" dirty="0">
                <a:solidFill>
                  <a:srgbClr val="000000"/>
                </a:solidFill>
              </a:rPr>
              <a:t>已知质点的</a:t>
            </a:r>
            <a:r>
              <a:rPr lang="zh-CN" altLang="en-US" sz="1950" dirty="0">
                <a:solidFill>
                  <a:srgbClr val="C00000"/>
                </a:solidFill>
              </a:rPr>
              <a:t>加速度</a:t>
            </a:r>
            <a:r>
              <a:rPr lang="zh-CN" altLang="en-US" sz="1950" dirty="0">
                <a:solidFill>
                  <a:srgbClr val="000000"/>
                </a:solidFill>
              </a:rPr>
              <a:t>和质点的</a:t>
            </a:r>
            <a:r>
              <a:rPr lang="zh-CN" altLang="en-US" sz="1950" dirty="0">
                <a:solidFill>
                  <a:srgbClr val="C00000"/>
                </a:solidFill>
              </a:rPr>
              <a:t>初始速度</a:t>
            </a:r>
            <a:r>
              <a:rPr lang="zh-CN" altLang="en-US" sz="1950" dirty="0">
                <a:solidFill>
                  <a:srgbClr val="000000"/>
                </a:solidFill>
              </a:rPr>
              <a:t>，则可运用导数的逆运算</a:t>
            </a:r>
            <a:r>
              <a:rPr lang="en-US" altLang="zh-CN" sz="1950" dirty="0">
                <a:solidFill>
                  <a:srgbClr val="000000"/>
                </a:solidFill>
              </a:rPr>
              <a:t>——</a:t>
            </a:r>
            <a:r>
              <a:rPr lang="zh-CN" altLang="en-US" sz="1950" dirty="0">
                <a:solidFill>
                  <a:srgbClr val="000000"/>
                </a:solidFill>
              </a:rPr>
              <a:t>不定积分</a:t>
            </a:r>
            <a:r>
              <a:rPr lang="en-US" altLang="zh-CN" sz="1950" dirty="0">
                <a:solidFill>
                  <a:srgbClr val="000000"/>
                </a:solidFill>
              </a:rPr>
              <a:t>+</a:t>
            </a:r>
            <a:r>
              <a:rPr lang="zh-CN" altLang="en-US" sz="1950" dirty="0">
                <a:solidFill>
                  <a:srgbClr val="000000"/>
                </a:solidFill>
              </a:rPr>
              <a:t>初条件，确定质点的速度。</a:t>
            </a:r>
            <a:endParaRPr lang="en-US" altLang="zh-CN" sz="195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950" dirty="0">
                <a:solidFill>
                  <a:srgbClr val="000000"/>
                </a:solidFill>
              </a:rPr>
              <a:t>已知质点的</a:t>
            </a:r>
            <a:r>
              <a:rPr lang="zh-CN" altLang="en-US" sz="1950" dirty="0">
                <a:solidFill>
                  <a:srgbClr val="C00000"/>
                </a:solidFill>
              </a:rPr>
              <a:t>速度</a:t>
            </a:r>
            <a:r>
              <a:rPr lang="zh-CN" altLang="en-US" sz="1950" dirty="0">
                <a:solidFill>
                  <a:srgbClr val="000000"/>
                </a:solidFill>
              </a:rPr>
              <a:t>和质点的</a:t>
            </a:r>
            <a:r>
              <a:rPr lang="zh-CN" altLang="en-US" sz="1950" dirty="0">
                <a:solidFill>
                  <a:srgbClr val="C00000"/>
                </a:solidFill>
              </a:rPr>
              <a:t>初始位置</a:t>
            </a:r>
            <a:r>
              <a:rPr lang="zh-CN" altLang="en-US" sz="1950" dirty="0">
                <a:solidFill>
                  <a:srgbClr val="000000"/>
                </a:solidFill>
              </a:rPr>
              <a:t>，则可运用导数的逆运算</a:t>
            </a:r>
            <a:r>
              <a:rPr lang="en-US" altLang="zh-CN" sz="1950" dirty="0">
                <a:solidFill>
                  <a:srgbClr val="000000"/>
                </a:solidFill>
              </a:rPr>
              <a:t>——</a:t>
            </a:r>
            <a:r>
              <a:rPr lang="zh-CN" altLang="en-US" sz="1950" dirty="0">
                <a:solidFill>
                  <a:srgbClr val="000000"/>
                </a:solidFill>
              </a:rPr>
              <a:t>不定积分</a:t>
            </a:r>
            <a:r>
              <a:rPr lang="en-US" altLang="zh-CN" sz="1950" dirty="0">
                <a:solidFill>
                  <a:srgbClr val="000000"/>
                </a:solidFill>
              </a:rPr>
              <a:t>+</a:t>
            </a:r>
            <a:r>
              <a:rPr lang="zh-CN" altLang="en-US" sz="1950" dirty="0">
                <a:solidFill>
                  <a:srgbClr val="000000"/>
                </a:solidFill>
              </a:rPr>
              <a:t>初条件，确定质点的运动学方程。</a:t>
            </a:r>
            <a:endParaRPr lang="en-US" altLang="zh-CN" sz="195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950" dirty="0">
              <a:solidFill>
                <a:srgbClr val="000000"/>
              </a:solidFill>
            </a:endParaRPr>
          </a:p>
          <a:p>
            <a:pPr marL="266700" lvl="1" indent="-266700">
              <a:lnSpc>
                <a:spcPct val="150000"/>
              </a:lnSpc>
              <a:buFont typeface="Wingdings" pitchFamily="2" charset="2"/>
              <a:buChar char="p"/>
            </a:pPr>
            <a:endParaRPr lang="en-US" altLang="zh-CN" sz="21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1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1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1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sz="2100" dirty="0">
              <a:solidFill>
                <a:srgbClr val="000000"/>
              </a:solidFill>
            </a:endParaRPr>
          </a:p>
        </p:txBody>
      </p:sp>
      <p:sp>
        <p:nvSpPr>
          <p:cNvPr id="6" name="灯片编号占位符 3"/>
          <p:cNvSpPr>
            <a:spLocks noGrp="1"/>
          </p:cNvSpPr>
          <p:nvPr/>
        </p:nvSpPr>
        <p:spPr bwMode="auto">
          <a:xfrm>
            <a:off x="6075759" y="5457825"/>
            <a:ext cx="14287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fld id="{FE2FDFA2-4932-420E-AC17-1FF8AB182F35}" type="slidenum">
              <a:rPr lang="en-US" altLang="zh-CN" sz="105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 altLang="zh-CN" sz="1050">
              <a:solidFill>
                <a:srgbClr val="000000"/>
              </a:solidFill>
            </a:endParaRPr>
          </a:p>
        </p:txBody>
      </p:sp>
      <p:sp>
        <p:nvSpPr>
          <p:cNvPr id="7" name="Rectangle 1026"/>
          <p:cNvSpPr txBox="1">
            <a:spLocks noChangeArrowheads="1"/>
          </p:cNvSpPr>
          <p:nvPr/>
        </p:nvSpPr>
        <p:spPr bwMode="auto">
          <a:xfrm>
            <a:off x="485146" y="1354002"/>
            <a:ext cx="6593681" cy="4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四、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由加速度求速度、位移</a:t>
            </a:r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26" y="1700213"/>
            <a:ext cx="2065174" cy="20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4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200" y="5408837"/>
            <a:ext cx="1905000" cy="342900"/>
          </a:xfrm>
        </p:spPr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/>
            </p:nvSpPr>
            <p:spPr bwMode="auto">
              <a:xfrm>
                <a:off x="524589" y="1609921"/>
                <a:ext cx="6191157" cy="3838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342900" lvl="1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chemeClr val="accent2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</a:rPr>
                  <a:t>匀速直线运动</a:t>
                </a:r>
                <a:endParaRPr lang="en-US" altLang="zh-CN" sz="2400" dirty="0">
                  <a:solidFill>
                    <a:schemeClr val="accent2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endParaRPr>
              </a:p>
              <a:p>
                <a:pPr marL="3429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950" i="1" dirty="0">
                    <a:solidFill>
                      <a:srgbClr val="000000"/>
                    </a:solidFill>
                  </a:rPr>
                  <a:t>a</a:t>
                </a:r>
                <a:r>
                  <a:rPr lang="en-US" altLang="zh-CN" sz="1950" dirty="0">
                    <a:solidFill>
                      <a:srgbClr val="000000"/>
                    </a:solidFill>
                  </a:rPr>
                  <a:t> = 0, </a:t>
                </a:r>
                <a:r>
                  <a:rPr lang="en-US" altLang="zh-CN" sz="1950" i="1" dirty="0">
                    <a:solidFill>
                      <a:srgbClr val="000000"/>
                    </a:solidFill>
                  </a:rPr>
                  <a:t>t</a:t>
                </a:r>
                <a:r>
                  <a:rPr lang="en-US" altLang="zh-CN" sz="1950" dirty="0">
                    <a:solidFill>
                      <a:srgbClr val="000000"/>
                    </a:solidFill>
                  </a:rPr>
                  <a:t> = </a:t>
                </a:r>
                <a:r>
                  <a:rPr lang="en-US" altLang="zh-CN" sz="1950" i="1" dirty="0">
                    <a:solidFill>
                      <a:srgbClr val="000000"/>
                    </a:solidFill>
                  </a:rPr>
                  <a:t>t</a:t>
                </a:r>
                <a:r>
                  <a:rPr lang="en-US" altLang="zh-CN" sz="1950" baseline="-25000" dirty="0">
                    <a:solidFill>
                      <a:srgbClr val="000000"/>
                    </a:solidFill>
                  </a:rPr>
                  <a:t>0</a:t>
                </a:r>
                <a:r>
                  <a:rPr lang="en-US" altLang="zh-CN" sz="1950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sz="1950" dirty="0">
                    <a:solidFill>
                      <a:srgbClr val="000000"/>
                    </a:solidFill>
                  </a:rPr>
                  <a:t>时，</a:t>
                </a:r>
                <a:endParaRPr lang="en-US" altLang="zh-CN" sz="1950" dirty="0">
                  <a:solidFill>
                    <a:srgbClr val="000000"/>
                  </a:solidFill>
                </a:endParaRPr>
              </a:p>
              <a:p>
                <a:pPr marL="3429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950" dirty="0">
                  <a:solidFill>
                    <a:srgbClr val="000000"/>
                  </a:solidFill>
                </a:endParaRPr>
              </a:p>
              <a:p>
                <a:pPr marL="0" lvl="1" indent="0">
                  <a:lnSpc>
                    <a:spcPct val="150000"/>
                  </a:lnSpc>
                  <a:buNone/>
                </a:pPr>
                <a:r>
                  <a:rPr lang="en-US" altLang="zh-CN" sz="1950" dirty="0">
                    <a:solidFill>
                      <a:srgbClr val="000000"/>
                    </a:solidFill>
                  </a:rPr>
                  <a:t>      </a:t>
                </a:r>
                <a:r>
                  <a:rPr lang="en-US" altLang="zh-CN" sz="1950" i="1" dirty="0">
                    <a:solidFill>
                      <a:srgbClr val="000000"/>
                    </a:solidFill>
                  </a:rPr>
                  <a:t>t</a:t>
                </a:r>
                <a:r>
                  <a:rPr lang="en-US" altLang="zh-CN" sz="1950" dirty="0">
                    <a:solidFill>
                      <a:srgbClr val="000000"/>
                    </a:solidFill>
                  </a:rPr>
                  <a:t> = </a:t>
                </a:r>
                <a:r>
                  <a:rPr lang="en-US" altLang="zh-CN" sz="1950" i="1" dirty="0">
                    <a:solidFill>
                      <a:srgbClr val="000000"/>
                    </a:solidFill>
                  </a:rPr>
                  <a:t>t</a:t>
                </a:r>
                <a:r>
                  <a:rPr lang="en-US" altLang="zh-CN" sz="1950" baseline="-25000" dirty="0">
                    <a:solidFill>
                      <a:srgbClr val="000000"/>
                    </a:solidFill>
                  </a:rPr>
                  <a:t>0</a:t>
                </a:r>
                <a:r>
                  <a:rPr lang="en-US" altLang="zh-CN" sz="1950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sz="1950" dirty="0">
                    <a:solidFill>
                      <a:srgbClr val="000000"/>
                    </a:solidFill>
                  </a:rPr>
                  <a:t>时，</a:t>
                </a:r>
                <a14:m>
                  <m:oMath xmlns:m="http://schemas.openxmlformats.org/officeDocument/2006/math">
                    <m:r>
                      <a:rPr lang="zh-CN" alt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zh-CN" altLang="en-US" sz="1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950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sz="1950" dirty="0">
                    <a:solidFill>
                      <a:srgbClr val="000000"/>
                    </a:solidFill>
                  </a:rPr>
                  <a:t>得 </a:t>
                </a:r>
                <a:r>
                  <a:rPr lang="en-US" altLang="zh-CN" sz="1950" dirty="0">
                    <a:solidFill>
                      <a:srgbClr val="000000"/>
                    </a:solidFill>
                  </a:rPr>
                  <a:t>C=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1950" dirty="0">
                  <a:solidFill>
                    <a:srgbClr val="000000"/>
                  </a:solidFill>
                </a:endParaRPr>
              </a:p>
              <a:p>
                <a:pPr marL="0" lvl="1" indent="0">
                  <a:lnSpc>
                    <a:spcPct val="125000"/>
                  </a:lnSpc>
                  <a:buNone/>
                </a:pPr>
                <a:r>
                  <a:rPr lang="en-US" altLang="zh-CN" sz="1950" dirty="0">
                    <a:solidFill>
                      <a:srgbClr val="000000"/>
                    </a:solidFill>
                  </a:rPr>
                  <a:t>          </a:t>
                </a:r>
              </a:p>
              <a:p>
                <a:pPr marL="0" lvl="1" indent="0">
                  <a:lnSpc>
                    <a:spcPct val="125000"/>
                  </a:lnSpc>
                  <a:buNone/>
                </a:pPr>
                <a:r>
                  <a:rPr lang="en-US" altLang="zh-CN" sz="1950" dirty="0">
                    <a:solidFill>
                      <a:srgbClr val="000000"/>
                    </a:solidFill>
                  </a:rPr>
                  <a:t>     </a:t>
                </a:r>
              </a:p>
              <a:p>
                <a:pPr marL="0" lvl="1" indent="0">
                  <a:lnSpc>
                    <a:spcPct val="125000"/>
                  </a:lnSpc>
                  <a:buNone/>
                </a:pPr>
                <a:r>
                  <a:rPr lang="zh-CN" altLang="en-US" sz="2100" i="1" dirty="0">
                    <a:solidFill>
                      <a:srgbClr val="000000"/>
                    </a:solidFill>
                  </a:rPr>
                  <a:t>      </a:t>
                </a:r>
                <a:r>
                  <a:rPr lang="en-US" altLang="zh-CN" sz="2100" i="1" dirty="0">
                    <a:solidFill>
                      <a:srgbClr val="000000"/>
                    </a:solidFill>
                  </a:rPr>
                  <a:t>t</a:t>
                </a:r>
                <a:r>
                  <a:rPr lang="en-US" altLang="zh-CN" sz="2100" dirty="0">
                    <a:solidFill>
                      <a:srgbClr val="000000"/>
                    </a:solidFill>
                  </a:rPr>
                  <a:t> = </a:t>
                </a:r>
                <a:r>
                  <a:rPr lang="en-US" altLang="zh-CN" sz="2100" i="1" dirty="0">
                    <a:solidFill>
                      <a:srgbClr val="000000"/>
                    </a:solidFill>
                  </a:rPr>
                  <a:t>t</a:t>
                </a:r>
                <a:r>
                  <a:rPr lang="en-US" altLang="zh-CN" sz="2100" baseline="-25000" dirty="0">
                    <a:solidFill>
                      <a:srgbClr val="000000"/>
                    </a:solidFill>
                  </a:rPr>
                  <a:t>0</a:t>
                </a:r>
                <a:r>
                  <a:rPr lang="en-US" altLang="zh-CN" sz="2100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sz="2100" dirty="0">
                    <a:solidFill>
                      <a:srgbClr val="000000"/>
                    </a:solidFill>
                  </a:rPr>
                  <a:t>时，</a:t>
                </a:r>
                <a14:m>
                  <m:oMath xmlns:m="http://schemas.openxmlformats.org/officeDocument/2006/math">
                    <m:r>
                      <a:rPr lang="zh-CN" altLang="en-US" sz="2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100" dirty="0">
                    <a:solidFill>
                      <a:srgbClr val="000000"/>
                    </a:solidFill>
                  </a:rPr>
                  <a:t>，</a:t>
                </a:r>
                <a:r>
                  <a:rPr lang="en-US" altLang="zh-CN" sz="2100" dirty="0">
                    <a:solidFill>
                      <a:srgbClr val="000000"/>
                    </a:solidFill>
                  </a:rPr>
                  <a:t>C’=</a:t>
                </a:r>
                <a:r>
                  <a:rPr lang="zh-CN" altLang="en-US" sz="21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100" dirty="0">
                    <a:solidFill>
                      <a:srgbClr val="000000"/>
                    </a:solidFill>
                  </a:rPr>
                  <a:t>-</a:t>
                </a:r>
              </a:p>
              <a:p>
                <a:pPr>
                  <a:lnSpc>
                    <a:spcPct val="125000"/>
                  </a:lnSpc>
                  <a:buFontTx/>
                  <a:buNone/>
                </a:pPr>
                <a:r>
                  <a:rPr lang="zh-CN" altLang="en-US" sz="2100" dirty="0">
                    <a:solidFill>
                      <a:srgbClr val="000000"/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zh-CN" altLang="en-US" sz="2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100" dirty="0">
                    <a:solidFill>
                      <a:srgbClr val="000000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𝑥𝑜</m:t>
                        </m:r>
                      </m:sub>
                    </m:sSub>
                    <m:r>
                      <a:rPr lang="en-US" altLang="zh-CN" sz="2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100" i="1" baseline="-25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1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25000"/>
                  </a:lnSpc>
                  <a:buFontTx/>
                  <a:buNone/>
                </a:pPr>
                <a:endParaRPr lang="en-US" altLang="zh-CN" sz="21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50000"/>
                  </a:lnSpc>
                  <a:buFontTx/>
                  <a:buNone/>
                </a:pPr>
                <a:endParaRPr lang="en-US" altLang="zh-CN" sz="21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50000"/>
                  </a:lnSpc>
                  <a:buFontTx/>
                  <a:buNone/>
                </a:pPr>
                <a:endParaRPr lang="en-US" altLang="zh-CN" sz="2100" dirty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50000"/>
                  </a:lnSpc>
                  <a:buFont typeface="Wingdings" pitchFamily="2" charset="2"/>
                  <a:buChar char="ü"/>
                </a:pPr>
                <a:endParaRPr lang="zh-CN" altLang="en-US" sz="21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452" y="1003562"/>
                <a:ext cx="8254876" cy="5117774"/>
              </a:xfrm>
              <a:prstGeom prst="rect">
                <a:avLst/>
              </a:prstGeom>
              <a:blipFill rotWithShape="0">
                <a:blip r:embed="rId3"/>
                <a:stretch>
                  <a:fillRect l="-1699" b="-46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489106" y="2313894"/>
                <a:ext cx="17518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CN" altLang="en-US" sz="1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1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1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157" y="1942192"/>
                <a:ext cx="2257156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944725" y="2853953"/>
          <a:ext cx="1185677" cy="378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28" name="Equation" r:id="rId5" imgW="876240" imgH="279360" progId="Equation.DSMT4">
                  <p:embed/>
                </p:oleObj>
              </mc:Choice>
              <mc:Fallback>
                <p:oleObj name="Equation" r:id="rId5" imgW="8762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4725" y="2853953"/>
                        <a:ext cx="1185677" cy="378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95592" y="3826062"/>
                <a:ext cx="4267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altLang="zh-CN" sz="1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69" y="3958416"/>
                <a:ext cx="505267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191286" y="3814094"/>
                <a:ext cx="1098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sz="1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3942459"/>
                <a:ext cx="1401666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944723" y="4207344"/>
          <a:ext cx="1873920" cy="400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29" name="Equation" r:id="rId9" imgW="1307880" imgH="279360" progId="Equation.DSMT4">
                  <p:embed/>
                </p:oleObj>
              </mc:Choice>
              <mc:Fallback>
                <p:oleObj name="Equation" r:id="rId9" imgW="13078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44723" y="4207344"/>
                        <a:ext cx="1873920" cy="400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000592" y="4690158"/>
                <a:ext cx="718210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800" i="1" baseline="-25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800" i="1" baseline="-25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5110544"/>
                <a:ext cx="897682" cy="453137"/>
              </a:xfrm>
              <a:prstGeom prst="rect">
                <a:avLst/>
              </a:prstGeom>
              <a:blipFill rotWithShape="0">
                <a:blip r:embed="rId11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927278" y="5165105"/>
                <a:ext cx="4267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altLang="zh-CN" sz="1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218" y="5743807"/>
                <a:ext cx="505267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94" y="1609922"/>
            <a:ext cx="3435724" cy="1929914"/>
          </a:xfrm>
          <a:prstGeom prst="rect">
            <a:avLst/>
          </a:prstGeom>
        </p:spPr>
      </p:pic>
      <p:graphicFrame>
        <p:nvGraphicFramePr>
          <p:cNvPr id="13" name="对象 12"/>
          <p:cNvGraphicFramePr>
            <a:graphicFrameLocks noChangeAspect="1"/>
          </p:cNvGraphicFramePr>
          <p:nvPr>
            <p:extLst/>
          </p:nvPr>
        </p:nvGraphicFramePr>
        <p:xfrm>
          <a:off x="4769788" y="2256527"/>
          <a:ext cx="1945958" cy="548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30" name="Equation" r:id="rId14" imgW="901440" imgH="253800" progId="Equation.DSMT4">
                  <p:embed/>
                </p:oleObj>
              </mc:Choice>
              <mc:Fallback>
                <p:oleObj name="Equation" r:id="rId14" imgW="901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769788" y="2256527"/>
                        <a:ext cx="1945958" cy="5481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/>
          </p:nvPr>
        </p:nvGraphicFramePr>
        <p:xfrm>
          <a:off x="4907518" y="2853954"/>
          <a:ext cx="1108472" cy="144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31" name="Equation" r:id="rId16" imgW="583920" imgH="761760" progId="Equation.DSMT4">
                  <p:embed/>
                </p:oleObj>
              </mc:Choice>
              <mc:Fallback>
                <p:oleObj name="Equation" r:id="rId16" imgW="58392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907518" y="2853954"/>
                        <a:ext cx="1108472" cy="144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/>
          </p:nvPr>
        </p:nvGraphicFramePr>
        <p:xfrm>
          <a:off x="4907518" y="4352213"/>
          <a:ext cx="3890963" cy="1494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32" name="Equation" r:id="rId18" imgW="1714320" imgH="736560" progId="Equation.DSMT4">
                  <p:embed/>
                </p:oleObj>
              </mc:Choice>
              <mc:Fallback>
                <p:oleObj name="Equation" r:id="rId18" imgW="17143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907518" y="4352213"/>
                        <a:ext cx="3890963" cy="1494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92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 bwMode="auto">
          <a:xfrm>
            <a:off x="623831" y="1345336"/>
            <a:ext cx="6191157" cy="3838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匀变速运动</a:t>
            </a:r>
            <a:endParaRPr lang="en-US" altLang="zh-CN" sz="2400" dirty="0">
              <a:solidFill>
                <a:schemeClr val="accent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sz="1950" dirty="0">
                <a:solidFill>
                  <a:srgbClr val="000000"/>
                </a:solidFill>
              </a:rPr>
              <a:t>      </a:t>
            </a:r>
            <a:r>
              <a:rPr lang="zh-CN" altLang="en-US" sz="1950" dirty="0">
                <a:solidFill>
                  <a:srgbClr val="000000"/>
                </a:solidFill>
              </a:rPr>
              <a:t>为常矢量，设初始条件：</a:t>
            </a:r>
            <a:r>
              <a:rPr lang="en-US" altLang="zh-CN" sz="1950" i="1" dirty="0">
                <a:solidFill>
                  <a:srgbClr val="000000"/>
                </a:solidFill>
              </a:rPr>
              <a:t>t</a:t>
            </a:r>
            <a:r>
              <a:rPr lang="en-US" altLang="zh-CN" sz="1950" dirty="0">
                <a:solidFill>
                  <a:srgbClr val="000000"/>
                </a:solidFill>
              </a:rPr>
              <a:t>=0</a:t>
            </a:r>
            <a:r>
              <a:rPr lang="zh-CN" altLang="en-US" sz="1950" dirty="0">
                <a:solidFill>
                  <a:srgbClr val="000000"/>
                </a:solidFill>
              </a:rPr>
              <a:t>时位矢和速度分别为</a:t>
            </a:r>
            <a:endParaRPr lang="en-US" altLang="zh-CN" sz="195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950" dirty="0">
              <a:solidFill>
                <a:srgbClr val="000000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sz="1950" dirty="0">
                <a:solidFill>
                  <a:srgbClr val="000000"/>
                </a:solidFill>
              </a:rPr>
              <a:t>           </a:t>
            </a:r>
          </a:p>
          <a:p>
            <a:pPr>
              <a:lnSpc>
                <a:spcPct val="125000"/>
              </a:lnSpc>
              <a:buFontTx/>
              <a:buNone/>
            </a:pPr>
            <a:endParaRPr lang="en-US" altLang="zh-CN" sz="21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1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1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sz="2100" dirty="0">
              <a:solidFill>
                <a:srgbClr val="0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726314" y="2034757"/>
          <a:ext cx="329565" cy="428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18" name="Equation" r:id="rId3" imgW="126720" imgH="164880" progId="Equation.DSMT4">
                  <p:embed/>
                </p:oleObj>
              </mc:Choice>
              <mc:Fallback>
                <p:oleObj name="Equation" r:id="rId3" imgW="12672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6314" y="2034757"/>
                        <a:ext cx="329565" cy="428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6416099" y="2007319"/>
          <a:ext cx="797779" cy="455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19" name="Equation" r:id="rId5" imgW="444240" imgH="253800" progId="Equation.DSMT4">
                  <p:embed/>
                </p:oleObj>
              </mc:Choice>
              <mc:Fallback>
                <p:oleObj name="Equation" r:id="rId5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16099" y="2007319"/>
                        <a:ext cx="797779" cy="455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014873"/>
              </p:ext>
            </p:extLst>
          </p:nvPr>
        </p:nvGraphicFramePr>
        <p:xfrm>
          <a:off x="891097" y="2608859"/>
          <a:ext cx="3639946" cy="131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20" name="Equation" r:id="rId7" imgW="2044440" imgH="736560" progId="Equation.DSMT4">
                  <p:embed/>
                </p:oleObj>
              </mc:Choice>
              <mc:Fallback>
                <p:oleObj name="Equation" r:id="rId7" imgW="204444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1097" y="2608859"/>
                        <a:ext cx="3639946" cy="1311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891097" y="4340739"/>
          <a:ext cx="4734553" cy="422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21" name="Equation" r:id="rId9" imgW="2705040" imgH="241200" progId="Equation.DSMT4">
                  <p:embed/>
                </p:oleObj>
              </mc:Choice>
              <mc:Fallback>
                <p:oleObj name="Equation" r:id="rId9" imgW="2705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1097" y="4340739"/>
                        <a:ext cx="4734553" cy="422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45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115035"/>
              </p:ext>
            </p:extLst>
          </p:nvPr>
        </p:nvGraphicFramePr>
        <p:xfrm>
          <a:off x="825953" y="2080206"/>
          <a:ext cx="3890694" cy="2414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74" name="Equation" r:id="rId3" imgW="2209680" imgH="1371600" progId="Equation.DSMT4">
                  <p:embed/>
                </p:oleObj>
              </mc:Choice>
              <mc:Fallback>
                <p:oleObj name="Equation" r:id="rId3" imgW="2209680" imgH="137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5953" y="2080206"/>
                        <a:ext cx="3890694" cy="2414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5601379" y="1988654"/>
          <a:ext cx="2652713" cy="2598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75" name="Equation" r:id="rId5" imgW="1231560" imgH="1206360" progId="Equation.DSMT4">
                  <p:embed/>
                </p:oleObj>
              </mc:Choice>
              <mc:Fallback>
                <p:oleObj name="Equation" r:id="rId5" imgW="1231560" imgH="1206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01379" y="1988654"/>
                        <a:ext cx="2652713" cy="2598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049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 bwMode="auto">
          <a:xfrm>
            <a:off x="623831" y="1345336"/>
            <a:ext cx="6191157" cy="3838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匀加速直线运动</a:t>
            </a:r>
            <a:endParaRPr lang="en-US" altLang="zh-CN" sz="2400" dirty="0">
              <a:solidFill>
                <a:schemeClr val="accent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sz="1950" dirty="0">
                <a:solidFill>
                  <a:srgbClr val="000000"/>
                </a:solidFill>
              </a:rPr>
              <a:t>      </a:t>
            </a:r>
            <a:r>
              <a:rPr lang="zh-CN" altLang="en-US" sz="1950" dirty="0">
                <a:solidFill>
                  <a:srgbClr val="000000"/>
                </a:solidFill>
              </a:rPr>
              <a:t>为常矢量，和     同向（在一条直线上）</a:t>
            </a:r>
            <a:endParaRPr lang="en-US" altLang="zh-CN" sz="1950" dirty="0">
              <a:solidFill>
                <a:srgbClr val="000000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zh-CN" altLang="en-US" sz="1950" b="1" u="sng" dirty="0">
                <a:solidFill>
                  <a:srgbClr val="000000"/>
                </a:solidFill>
              </a:rPr>
              <a:t>只用一维描述</a:t>
            </a:r>
            <a:endParaRPr lang="en-US" altLang="zh-CN" sz="1950" b="1" u="sng" dirty="0">
              <a:solidFill>
                <a:srgbClr val="000000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sz="1950" dirty="0">
                <a:solidFill>
                  <a:srgbClr val="000000"/>
                </a:solidFill>
              </a:rPr>
              <a:t>           </a:t>
            </a:r>
          </a:p>
          <a:p>
            <a:pPr>
              <a:lnSpc>
                <a:spcPct val="125000"/>
              </a:lnSpc>
              <a:buFontTx/>
              <a:buNone/>
            </a:pPr>
            <a:endParaRPr lang="en-US" altLang="zh-CN" sz="21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1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1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sz="2100" dirty="0">
              <a:solidFill>
                <a:srgbClr val="0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726314" y="1894879"/>
          <a:ext cx="329565" cy="428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00" name="Equation" r:id="rId3" imgW="126720" imgH="164880" progId="Equation.DSMT4">
                  <p:embed/>
                </p:oleObj>
              </mc:Choice>
              <mc:Fallback>
                <p:oleObj name="Equation" r:id="rId3" imgW="12672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6314" y="1894879"/>
                        <a:ext cx="329565" cy="428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784406" y="3107967"/>
          <a:ext cx="2274582" cy="1263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01" name="Equation" r:id="rId5" imgW="1143000" imgH="634680" progId="Equation.DSMT4">
                  <p:embed/>
                </p:oleObj>
              </mc:Choice>
              <mc:Fallback>
                <p:oleObj name="Equation" r:id="rId5" imgW="114300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4406" y="3107967"/>
                        <a:ext cx="2274582" cy="12638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2552700" y="1932057"/>
          <a:ext cx="260838" cy="391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02" name="Equation" r:id="rId7" imgW="152280" imgH="228600" progId="Equation.DSMT4">
                  <p:embed/>
                </p:oleObj>
              </mc:Choice>
              <mc:Fallback>
                <p:oleObj name="Equation" r:id="rId7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52700" y="1932057"/>
                        <a:ext cx="260838" cy="391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1941" y="2051007"/>
            <a:ext cx="2430093" cy="1293946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84406" y="4496890"/>
          <a:ext cx="2679968" cy="546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03" name="Equation" r:id="rId10" imgW="1244520" imgH="253800" progId="Equation.DSMT4">
                  <p:embed/>
                </p:oleObj>
              </mc:Choice>
              <mc:Fallback>
                <p:oleObj name="Equation" r:id="rId10" imgW="1244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84406" y="4496890"/>
                        <a:ext cx="2679968" cy="5469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03231" y="5290201"/>
            <a:ext cx="434735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50" dirty="0">
                <a:solidFill>
                  <a:srgbClr val="000000"/>
                </a:solidFill>
              </a:rPr>
              <a:t>若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/>
          </p:nvPr>
        </p:nvGraphicFramePr>
        <p:xfrm>
          <a:off x="1209233" y="5201597"/>
          <a:ext cx="3208610" cy="569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04" name="Equation" r:id="rId12" imgW="1358640" imgH="241200" progId="Equation.DSMT4">
                  <p:embed/>
                </p:oleObj>
              </mc:Choice>
              <mc:Fallback>
                <p:oleObj name="Equation" r:id="rId12" imgW="13586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09233" y="5201597"/>
                        <a:ext cx="3208610" cy="569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383" y="3841436"/>
            <a:ext cx="3435724" cy="192991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124302" y="280669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式中各量可正可负</a:t>
            </a:r>
          </a:p>
        </p:txBody>
      </p:sp>
    </p:spTree>
    <p:extLst>
      <p:ext uri="{BB962C8B-B14F-4D97-AF65-F5344CB8AC3E}">
        <p14:creationId xmlns:p14="http://schemas.microsoft.com/office/powerpoint/2010/main" val="153013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 altLang="zh-CN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/>
            </p:nvSpPr>
            <p:spPr bwMode="auto">
              <a:xfrm>
                <a:off x="520962" y="1445352"/>
                <a:ext cx="6191157" cy="3838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342900" lvl="1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950" dirty="0">
                    <a:solidFill>
                      <a:srgbClr val="000000"/>
                    </a:solidFill>
                  </a:rPr>
                  <a:t>抛物体运动</a:t>
                </a:r>
                <a:endParaRPr lang="en-US" altLang="zh-CN" sz="1950" dirty="0">
                  <a:solidFill>
                    <a:srgbClr val="000000"/>
                  </a:solidFill>
                </a:endParaRPr>
              </a:p>
              <a:p>
                <a:pPr marL="3429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950" dirty="0">
                    <a:solidFill>
                      <a:srgbClr val="000000"/>
                    </a:solidFill>
                  </a:rPr>
                  <a:t>取平面直角坐标系</a:t>
                </a:r>
                <a:endParaRPr lang="en-US" altLang="zh-CN" sz="1950" dirty="0">
                  <a:solidFill>
                    <a:srgbClr val="000000"/>
                  </a:solidFill>
                </a:endParaRPr>
              </a:p>
              <a:p>
                <a:pPr marL="0" lvl="1" indent="0">
                  <a:lnSpc>
                    <a:spcPct val="120000"/>
                  </a:lnSpc>
                  <a:buNone/>
                </a:pPr>
                <a:r>
                  <a:rPr lang="en-US" altLang="zh-CN" sz="1950" dirty="0">
                    <a:solidFill>
                      <a:srgbClr val="000000"/>
                    </a:solidFill>
                  </a:rPr>
                  <a:t>      </a:t>
                </a:r>
                <a:r>
                  <a:rPr lang="en-US" altLang="zh-CN" sz="1950" i="1" dirty="0">
                    <a:solidFill>
                      <a:srgbClr val="000000"/>
                    </a:solidFill>
                  </a:rPr>
                  <a:t>a</a:t>
                </a:r>
                <a:r>
                  <a:rPr lang="en-US" altLang="zh-CN" sz="1950" baseline="-25000" dirty="0">
                    <a:solidFill>
                      <a:srgbClr val="000000"/>
                    </a:solidFill>
                  </a:rPr>
                  <a:t>x</a:t>
                </a:r>
                <a:r>
                  <a:rPr lang="en-US" altLang="zh-CN" sz="1950" dirty="0">
                    <a:solidFill>
                      <a:srgbClr val="000000"/>
                    </a:solidFill>
                  </a:rPr>
                  <a:t> =0                              ;     </a:t>
                </a:r>
                <a:r>
                  <a:rPr lang="en-US" altLang="zh-CN" sz="1950" i="1" dirty="0">
                    <a:solidFill>
                      <a:srgbClr val="000000"/>
                    </a:solidFill>
                  </a:rPr>
                  <a:t>a</a:t>
                </a:r>
                <a:r>
                  <a:rPr lang="en-US" altLang="zh-CN" sz="1950" baseline="-25000" dirty="0">
                    <a:solidFill>
                      <a:srgbClr val="000000"/>
                    </a:solidFill>
                  </a:rPr>
                  <a:t>y</a:t>
                </a:r>
                <a:r>
                  <a:rPr lang="en-US" altLang="zh-CN" sz="1950" dirty="0">
                    <a:solidFill>
                      <a:srgbClr val="000000"/>
                    </a:solidFill>
                  </a:rPr>
                  <a:t> =-g   </a:t>
                </a:r>
              </a:p>
              <a:p>
                <a:pPr marL="0" lvl="1" indent="0">
                  <a:lnSpc>
                    <a:spcPct val="120000"/>
                  </a:lnSpc>
                  <a:buNone/>
                </a:pPr>
                <a:r>
                  <a:rPr lang="en-US" altLang="zh-CN" sz="1950" dirty="0">
                    <a:solidFill>
                      <a:srgbClr val="000000"/>
                    </a:solidFill>
                  </a:rPr>
                  <a:t>      </a:t>
                </a:r>
                <a:r>
                  <a:rPr lang="en-US" altLang="zh-CN" sz="1950" i="1" dirty="0">
                    <a:solidFill>
                      <a:srgbClr val="000000"/>
                    </a:solidFill>
                  </a:rPr>
                  <a:t>t</a:t>
                </a:r>
                <a:r>
                  <a:rPr lang="en-US" altLang="zh-CN" sz="1950" dirty="0">
                    <a:solidFill>
                      <a:srgbClr val="000000"/>
                    </a:solidFill>
                  </a:rPr>
                  <a:t> = </a:t>
                </a:r>
                <a:r>
                  <a:rPr lang="en-US" altLang="zh-CN" sz="1950" i="1" dirty="0">
                    <a:solidFill>
                      <a:srgbClr val="000000"/>
                    </a:solidFill>
                  </a:rPr>
                  <a:t>0</a:t>
                </a:r>
                <a:r>
                  <a:rPr lang="en-US" altLang="zh-CN" sz="1950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sz="1950" dirty="0">
                    <a:solidFill>
                      <a:srgbClr val="000000"/>
                    </a:solidFill>
                  </a:rPr>
                  <a:t>时，</a:t>
                </a:r>
                <a14:m>
                  <m:oMath xmlns:m="http://schemas.openxmlformats.org/officeDocument/2006/math">
                    <m:r>
                      <a:rPr lang="zh-CN" alt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800" i="1" baseline="-25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1800" i="1" baseline="-25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1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950" dirty="0">
                    <a:solidFill>
                      <a:srgbClr val="000000"/>
                    </a:solidFill>
                  </a:rPr>
                  <a:t>cos</a:t>
                </a:r>
                <a:r>
                  <a:rPr lang="el-GR" altLang="zh-CN" sz="195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α</a:t>
                </a:r>
                <a:r>
                  <a:rPr lang="en-US" altLang="zh-CN" sz="195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1950" dirty="0">
                    <a:solidFill>
                      <a:srgbClr val="000000"/>
                    </a:solidFill>
                  </a:rPr>
                  <a:t>;</a:t>
                </a:r>
                <a14:m>
                  <m:oMath xmlns:m="http://schemas.openxmlformats.org/officeDocument/2006/math">
                    <m:r>
                      <a:rPr lang="en-US" altLang="zh-CN" sz="1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zh-CN" alt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800" i="1" baseline="-25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sty m:val="p"/>
                      </m:rPr>
                      <a:rPr lang="en-US" altLang="zh-CN" sz="1800" baseline="-25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zh-CN" altLang="en-US" sz="1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sin</m:t>
                    </m:r>
                  </m:oMath>
                </a14:m>
                <a:r>
                  <a:rPr lang="el-GR" altLang="zh-CN" sz="24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α</a:t>
                </a:r>
                <a:endParaRPr lang="en-US" altLang="zh-CN" sz="2400" dirty="0">
                  <a:solidFill>
                    <a:srgbClr val="000000"/>
                  </a:solidFill>
                  <a:cs typeface="Times New Roman" panose="02020603050405020304" pitchFamily="18" charset="0"/>
                </a:endParaRPr>
              </a:p>
              <a:p>
                <a:pPr marL="0" lvl="1" indent="0">
                  <a:lnSpc>
                    <a:spcPct val="120000"/>
                  </a:lnSpc>
                  <a:buNone/>
                </a:pPr>
                <a:r>
                  <a:rPr lang="en-US" altLang="zh-CN" sz="24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                    </a:t>
                </a:r>
                <a:r>
                  <a:rPr lang="en-US" altLang="zh-CN" sz="1950" i="1" dirty="0">
                    <a:solidFill>
                      <a:srgbClr val="000000"/>
                    </a:solidFill>
                  </a:rPr>
                  <a:t>x</a:t>
                </a:r>
                <a:r>
                  <a:rPr lang="en-US" altLang="zh-CN" sz="1950" dirty="0">
                    <a:solidFill>
                      <a:srgbClr val="000000"/>
                    </a:solidFill>
                  </a:rPr>
                  <a:t> =  0          ;        </a:t>
                </a:r>
                <a:r>
                  <a:rPr lang="en-US" altLang="zh-CN" sz="1950" i="1" dirty="0">
                    <a:solidFill>
                      <a:srgbClr val="000000"/>
                    </a:solidFill>
                  </a:rPr>
                  <a:t>y</a:t>
                </a:r>
                <a:r>
                  <a:rPr lang="en-US" altLang="zh-CN" sz="1950" dirty="0">
                    <a:solidFill>
                      <a:srgbClr val="000000"/>
                    </a:solidFill>
                  </a:rPr>
                  <a:t> =  0 </a:t>
                </a:r>
              </a:p>
              <a:p>
                <a:pPr marL="0" lvl="1" indent="0">
                  <a:lnSpc>
                    <a:spcPct val="125000"/>
                  </a:lnSpc>
                  <a:buNone/>
                </a:pPr>
                <a:r>
                  <a:rPr lang="en-US" altLang="zh-CN" sz="1950" dirty="0">
                    <a:solidFill>
                      <a:srgbClr val="000000"/>
                    </a:solidFill>
                  </a:rPr>
                  <a:t>     </a:t>
                </a:r>
              </a:p>
              <a:p>
                <a:pPr marL="0" lvl="1" indent="0">
                  <a:lnSpc>
                    <a:spcPct val="120000"/>
                  </a:lnSpc>
                  <a:buNone/>
                </a:pPr>
                <a:r>
                  <a:rPr lang="zh-CN" altLang="en-US" sz="2100" i="1" dirty="0">
                    <a:solidFill>
                      <a:srgbClr val="000000"/>
                    </a:solidFill>
                  </a:rPr>
                  <a:t>      </a:t>
                </a:r>
                <a:r>
                  <a:rPr lang="en-US" altLang="zh-CN" sz="2400" i="1" dirty="0">
                    <a:solidFill>
                      <a:srgbClr val="000000"/>
                    </a:solidFill>
                  </a:rPr>
                  <a:t>t</a:t>
                </a:r>
                <a:r>
                  <a:rPr lang="en-US" altLang="zh-CN" sz="2400" dirty="0">
                    <a:solidFill>
                      <a:srgbClr val="000000"/>
                    </a:solidFill>
                  </a:rPr>
                  <a:t> = </a:t>
                </a:r>
                <a:r>
                  <a:rPr lang="en-US" altLang="zh-CN" sz="2400" i="1" dirty="0">
                    <a:solidFill>
                      <a:srgbClr val="000000"/>
                    </a:solidFill>
                  </a:rPr>
                  <a:t>0</a:t>
                </a:r>
                <a:r>
                  <a:rPr lang="en-US" altLang="zh-CN" sz="2400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sz="2400" dirty="0">
                    <a:solidFill>
                      <a:srgbClr val="000000"/>
                    </a:solidFill>
                  </a:rPr>
                  <a:t>时，</a:t>
                </a:r>
                <a14:m>
                  <m:oMath xmlns:m="http://schemas.openxmlformats.org/officeDocument/2006/math">
                    <m:r>
                      <a:rPr lang="zh-CN" altLang="en-US" sz="2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100" i="1" baseline="-25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100" i="1" baseline="-25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</a:rPr>
                  <a:t>cos</a:t>
                </a:r>
                <a:r>
                  <a:rPr lang="el-GR" altLang="zh-CN" sz="24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</a:rPr>
                  <a:t>;</a:t>
                </a:r>
                <a14:m>
                  <m:oMath xmlns:m="http://schemas.openxmlformats.org/officeDocument/2006/math">
                    <m:r>
                      <a:rPr lang="en-US" altLang="zh-CN" sz="2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zh-CN" altLang="en-US" sz="2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100" i="1" baseline="-25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sty m:val="p"/>
                      </m:rPr>
                      <a:rPr lang="en-US" altLang="zh-CN" sz="2100" baseline="-25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zh-CN" altLang="en-US" sz="2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sin</m:t>
                    </m:r>
                  </m:oMath>
                </a14:m>
                <a:r>
                  <a:rPr lang="el-GR" altLang="zh-CN" sz="27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α</a:t>
                </a:r>
                <a:endParaRPr lang="en-US" altLang="zh-CN" sz="2700" dirty="0">
                  <a:solidFill>
                    <a:srgbClr val="000000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Tx/>
                  <a:buNone/>
                </a:pPr>
                <a:endParaRPr lang="en-US" altLang="zh-CN" sz="21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50000"/>
                  </a:lnSpc>
                  <a:buFontTx/>
                  <a:buNone/>
                </a:pPr>
                <a:endParaRPr lang="en-US" altLang="zh-CN" sz="2100" dirty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50000"/>
                  </a:lnSpc>
                  <a:buFont typeface="Wingdings" pitchFamily="2" charset="2"/>
                  <a:buChar char="ü"/>
                </a:pPr>
                <a:endParaRPr lang="zh-CN" altLang="en-US" sz="21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4616" y="784136"/>
                <a:ext cx="8254876" cy="5117774"/>
              </a:xfrm>
              <a:prstGeom prst="rect">
                <a:avLst/>
              </a:prstGeom>
              <a:blipFill rotWithShape="0">
                <a:blip r:embed="rId3"/>
                <a:stretch>
                  <a:fillRect l="-11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819846" y="3959219"/>
          <a:ext cx="4497227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22" name="Equation" r:id="rId4" imgW="2908080" imgH="279360" progId="Equation.DSMT4">
                  <p:embed/>
                </p:oleObj>
              </mc:Choice>
              <mc:Fallback>
                <p:oleObj name="Equation" r:id="rId4" imgW="29080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9846" y="3959219"/>
                        <a:ext cx="4497227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1486782" y="4870855"/>
          <a:ext cx="3618402" cy="361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23" name="Equation" r:id="rId6" imgW="2412720" imgH="241200" progId="Equation.DSMT4">
                  <p:embed/>
                </p:oleObj>
              </mc:Choice>
              <mc:Fallback>
                <p:oleObj name="Equation" r:id="rId6" imgW="24127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86782" y="4870855"/>
                        <a:ext cx="3618402" cy="3618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7269" y="1757451"/>
            <a:ext cx="3550217" cy="17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0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510528" y="1646803"/>
          <a:ext cx="4263625" cy="1042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80" name="Equation" r:id="rId3" imgW="2908080" imgH="711000" progId="Equation.DSMT4">
                  <p:embed/>
                </p:oleObj>
              </mc:Choice>
              <mc:Fallback>
                <p:oleObj name="Equation" r:id="rId3" imgW="29080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0528" y="1646803"/>
                        <a:ext cx="4263625" cy="10426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105919" y="2688775"/>
            <a:ext cx="34563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</a:rPr>
              <a:t>t</a:t>
            </a:r>
            <a:r>
              <a:rPr lang="en-US" altLang="zh-CN" sz="1800" dirty="0">
                <a:solidFill>
                  <a:srgbClr val="000000"/>
                </a:solidFill>
              </a:rPr>
              <a:t> = </a:t>
            </a:r>
            <a:r>
              <a:rPr lang="en-US" altLang="zh-CN" sz="1800" i="1" dirty="0">
                <a:solidFill>
                  <a:srgbClr val="000000"/>
                </a:solidFill>
              </a:rPr>
              <a:t>0</a:t>
            </a: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zh-CN" altLang="en-US" sz="1800" dirty="0">
                <a:solidFill>
                  <a:srgbClr val="000000"/>
                </a:solidFill>
              </a:rPr>
              <a:t>时， </a:t>
            </a:r>
            <a:r>
              <a:rPr lang="en-US" altLang="zh-CN" sz="1800" i="1" dirty="0">
                <a:solidFill>
                  <a:srgbClr val="000000"/>
                </a:solidFill>
              </a:rPr>
              <a:t>x</a:t>
            </a:r>
            <a:r>
              <a:rPr lang="en-US" altLang="zh-CN" sz="1800" dirty="0">
                <a:solidFill>
                  <a:srgbClr val="000000"/>
                </a:solidFill>
              </a:rPr>
              <a:t> =  0          ;        </a:t>
            </a:r>
            <a:r>
              <a:rPr lang="en-US" altLang="zh-CN" sz="1800" i="1" dirty="0">
                <a:solidFill>
                  <a:srgbClr val="000000"/>
                </a:solidFill>
              </a:rPr>
              <a:t>y</a:t>
            </a:r>
            <a:r>
              <a:rPr lang="en-US" altLang="zh-CN" sz="1800" dirty="0">
                <a:solidFill>
                  <a:srgbClr val="000000"/>
                </a:solidFill>
              </a:rPr>
              <a:t> =  0 </a:t>
            </a:r>
            <a:endParaRPr lang="zh-CN" altLang="en-US" sz="1800" dirty="0">
              <a:solidFill>
                <a:srgbClr val="00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2735796" y="3203610"/>
          <a:ext cx="3536747" cy="919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81" name="Equation" r:id="rId5" imgW="2539800" imgH="660240" progId="Equation.DSMT4">
                  <p:embed/>
                </p:oleObj>
              </mc:Choice>
              <mc:Fallback>
                <p:oleObj name="Equation" r:id="rId5" imgW="253980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35796" y="3203610"/>
                        <a:ext cx="3536747" cy="919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064441" y="4123319"/>
            <a:ext cx="285526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</a:rPr>
              <a:t>消去时间</a:t>
            </a:r>
            <a:r>
              <a:rPr lang="en-US" altLang="zh-CN" sz="1800" i="1" dirty="0">
                <a:solidFill>
                  <a:srgbClr val="000000"/>
                </a:solidFill>
              </a:rPr>
              <a:t>t</a:t>
            </a:r>
            <a:r>
              <a:rPr lang="zh-CN" altLang="en-US" sz="1800" dirty="0">
                <a:solidFill>
                  <a:srgbClr val="000000"/>
                </a:solidFill>
              </a:rPr>
              <a:t>得到轨迹方程：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2798855" y="4515735"/>
          <a:ext cx="1990567" cy="1235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82" name="Equation" r:id="rId7" imgW="1473120" imgH="914400" progId="Equation.DSMT4">
                  <p:embed/>
                </p:oleObj>
              </mc:Choice>
              <mc:Fallback>
                <p:oleObj name="Equation" r:id="rId7" imgW="147312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98855" y="4515735"/>
                        <a:ext cx="1990567" cy="12355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7630535" y="3673928"/>
            <a:ext cx="745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i="1" dirty="0">
                <a:solidFill>
                  <a:schemeClr val="accent2"/>
                </a:solidFill>
              </a:rPr>
              <a:t>X</a:t>
            </a:r>
            <a:r>
              <a:rPr lang="en-US" altLang="zh-CN" sz="2700" dirty="0">
                <a:solidFill>
                  <a:schemeClr val="accent2"/>
                </a:solidFill>
              </a:rPr>
              <a:t>=?</a:t>
            </a:r>
          </a:p>
          <a:p>
            <a:r>
              <a:rPr lang="en-US" altLang="zh-CN" sz="2700" i="1" dirty="0">
                <a:solidFill>
                  <a:schemeClr val="accent2"/>
                </a:solidFill>
              </a:rPr>
              <a:t>Y</a:t>
            </a:r>
            <a:r>
              <a:rPr lang="en-US" altLang="zh-CN" sz="2700" dirty="0">
                <a:solidFill>
                  <a:schemeClr val="accent2"/>
                </a:solidFill>
              </a:rPr>
              <a:t>=?</a:t>
            </a:r>
            <a:endParaRPr lang="zh-CN" altLang="en-US" sz="27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0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-953545" y="1306466"/>
            <a:ext cx="7315200" cy="16073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950" kern="0" dirty="0">
                <a:solidFill>
                  <a:srgbClr val="000000"/>
                </a:solidFill>
              </a:rPr>
              <a:t>例题、已知：                    ，且</a:t>
            </a:r>
            <a:endParaRPr lang="en-US" altLang="zh-CN" sz="1950" kern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950" kern="0" dirty="0">
                <a:solidFill>
                  <a:srgbClr val="000000"/>
                </a:solidFill>
              </a:rPr>
              <a:t>求：速度</a:t>
            </a:r>
            <a:r>
              <a:rPr lang="en-US" altLang="zh-CN" sz="1950" i="1" kern="0" dirty="0">
                <a:solidFill>
                  <a:srgbClr val="000000"/>
                </a:solidFill>
              </a:rPr>
              <a:t>v</a:t>
            </a:r>
            <a:r>
              <a:rPr lang="zh-CN" altLang="en-US" sz="1950" kern="0" dirty="0">
                <a:solidFill>
                  <a:srgbClr val="000000"/>
                </a:solidFill>
              </a:rPr>
              <a:t>和运动方程</a:t>
            </a:r>
            <a:endParaRPr lang="en-US" altLang="zh-CN" sz="1950" kern="0" dirty="0">
              <a:solidFill>
                <a:srgbClr val="000000"/>
              </a:solidFill>
            </a:endParaRPr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 bwMode="auto">
          <a:xfrm>
            <a:off x="6686550" y="5518547"/>
            <a:ext cx="1157288" cy="30861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algn="l" defTabSz="685800"/>
            <a:r>
              <a:rPr lang="zh-CN" altLang="en-US" sz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 bwMode="auto">
          <a:xfrm>
            <a:off x="0" y="5152787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530103"/>
              </p:ext>
            </p:extLst>
          </p:nvPr>
        </p:nvGraphicFramePr>
        <p:xfrm>
          <a:off x="2564917" y="1773484"/>
          <a:ext cx="1134126" cy="28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87" name="Equation" r:id="rId22" imgW="799920" imgH="203040" progId="Equation.DSMT4">
                  <p:embed/>
                </p:oleObj>
              </mc:Choice>
              <mc:Fallback>
                <p:oleObj name="Equation" r:id="rId22" imgW="7999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564917" y="1773484"/>
                        <a:ext cx="1134126" cy="288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/>
          </p:nvPr>
        </p:nvGraphicFramePr>
        <p:xfrm>
          <a:off x="4370781" y="1796415"/>
          <a:ext cx="1673451" cy="265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88" name="Equation" r:id="rId24" imgW="1282680" imgH="203040" progId="Equation.DSMT4">
                  <p:embed/>
                </p:oleObj>
              </mc:Choice>
              <mc:Fallback>
                <p:oleObj name="Equation" r:id="rId24" imgW="1282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370781" y="1796415"/>
                        <a:ext cx="1673451" cy="2651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>
            <p:custDataLst>
              <p:tags r:id="rId6"/>
            </p:custDataLst>
          </p:nvPr>
        </p:nvSpPr>
        <p:spPr bwMode="auto"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9B9B9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l" defTabSz="685800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9496425" y="5590833"/>
            <a:ext cx="2747010" cy="369332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9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9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9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25696"/>
              </p:ext>
            </p:extLst>
          </p:nvPr>
        </p:nvGraphicFramePr>
        <p:xfrm>
          <a:off x="9772451" y="486209"/>
          <a:ext cx="2373394" cy="36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89" name="Equation" r:id="rId26" imgW="2590560" imgH="393480" progId="Equation.DSMT4">
                  <p:embed/>
                </p:oleObj>
              </mc:Choice>
              <mc:Fallback>
                <p:oleObj name="Equation" r:id="rId26" imgW="2590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9772451" y="486209"/>
                        <a:ext cx="2373394" cy="360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9391669" y="798635"/>
            <a:ext cx="274145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i="1" kern="0" dirty="0">
                <a:solidFill>
                  <a:srgbClr val="000000"/>
                </a:solidFill>
              </a:rPr>
              <a:t>t </a:t>
            </a:r>
            <a:r>
              <a:rPr lang="en-US" altLang="zh-CN" sz="1800" kern="0" dirty="0">
                <a:solidFill>
                  <a:srgbClr val="000000"/>
                </a:solidFill>
              </a:rPr>
              <a:t>= 0 </a:t>
            </a:r>
            <a:r>
              <a:rPr lang="zh-CN" altLang="en-US" sz="1800" kern="0" dirty="0">
                <a:solidFill>
                  <a:srgbClr val="000000"/>
                </a:solidFill>
              </a:rPr>
              <a:t>时， </a:t>
            </a:r>
            <a:r>
              <a:rPr lang="en-US" altLang="zh-CN" sz="1800" i="1" kern="0" dirty="0">
                <a:solidFill>
                  <a:srgbClr val="000000"/>
                </a:solidFill>
              </a:rPr>
              <a:t>v</a:t>
            </a:r>
            <a:r>
              <a:rPr lang="en-US" altLang="zh-CN" sz="1800" kern="0" dirty="0">
                <a:solidFill>
                  <a:srgbClr val="000000"/>
                </a:solidFill>
              </a:rPr>
              <a:t> = 0, </a:t>
            </a:r>
            <a:r>
              <a:rPr lang="zh-CN" altLang="en-US" sz="1800" kern="0" dirty="0">
                <a:solidFill>
                  <a:srgbClr val="000000"/>
                </a:solidFill>
              </a:rPr>
              <a:t>得：</a:t>
            </a:r>
            <a:r>
              <a:rPr lang="en-US" altLang="zh-CN" sz="1800" kern="0" dirty="0">
                <a:solidFill>
                  <a:srgbClr val="000000"/>
                </a:solidFill>
              </a:rPr>
              <a:t>C = 0</a:t>
            </a: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722765"/>
              </p:ext>
            </p:extLst>
          </p:nvPr>
        </p:nvGraphicFramePr>
        <p:xfrm>
          <a:off x="9734351" y="1176209"/>
          <a:ext cx="2128838" cy="1570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90" name="Equation" r:id="rId28" imgW="1688760" imgH="1244520" progId="Equation.DSMT4">
                  <p:embed/>
                </p:oleObj>
              </mc:Choice>
              <mc:Fallback>
                <p:oleObj name="Equation" r:id="rId28" imgW="168876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734351" y="1176209"/>
                        <a:ext cx="2128838" cy="1570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/>
        </p:nvSpPr>
        <p:spPr>
          <a:xfrm>
            <a:off x="9367624" y="2847218"/>
            <a:ext cx="2933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i="1" kern="0" dirty="0">
                <a:solidFill>
                  <a:srgbClr val="000000"/>
                </a:solidFill>
              </a:rPr>
              <a:t> t </a:t>
            </a:r>
            <a:r>
              <a:rPr lang="en-US" altLang="zh-CN" sz="1800" kern="0" dirty="0">
                <a:solidFill>
                  <a:srgbClr val="000000"/>
                </a:solidFill>
              </a:rPr>
              <a:t>= 0 </a:t>
            </a:r>
            <a:r>
              <a:rPr lang="zh-CN" altLang="en-US" sz="1800" kern="0" dirty="0">
                <a:solidFill>
                  <a:srgbClr val="000000"/>
                </a:solidFill>
              </a:rPr>
              <a:t>时， </a:t>
            </a:r>
            <a:r>
              <a:rPr lang="en-US" altLang="zh-CN" sz="1800" i="1" kern="0" dirty="0">
                <a:solidFill>
                  <a:srgbClr val="000000"/>
                </a:solidFill>
              </a:rPr>
              <a:t>x</a:t>
            </a:r>
            <a:r>
              <a:rPr lang="en-US" altLang="zh-CN" sz="1800" kern="0" dirty="0">
                <a:solidFill>
                  <a:srgbClr val="000000"/>
                </a:solidFill>
              </a:rPr>
              <a:t> = 0, </a:t>
            </a:r>
            <a:r>
              <a:rPr lang="zh-CN" altLang="en-US" sz="1800" kern="0" dirty="0">
                <a:solidFill>
                  <a:srgbClr val="000000"/>
                </a:solidFill>
              </a:rPr>
              <a:t>得：</a:t>
            </a:r>
            <a:r>
              <a:rPr lang="en-US" altLang="zh-CN" sz="1800" kern="0" dirty="0">
                <a:solidFill>
                  <a:srgbClr val="000000"/>
                </a:solidFill>
              </a:rPr>
              <a:t>C’ = 0 </a:t>
            </a:r>
            <a:endParaRPr lang="zh-CN" altLang="en-US" sz="1800" dirty="0"/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086802"/>
              </p:ext>
            </p:extLst>
          </p:nvPr>
        </p:nvGraphicFramePr>
        <p:xfrm>
          <a:off x="9780605" y="3154688"/>
          <a:ext cx="1546606" cy="544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91" name="Equation" r:id="rId30" imgW="1117440" imgH="393480" progId="Equation.DSMT4">
                  <p:embed/>
                </p:oleObj>
              </mc:Choice>
              <mc:Fallback>
                <p:oleObj name="Equation" r:id="rId30" imgW="11174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9780605" y="3154688"/>
                        <a:ext cx="1546606" cy="544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图片 25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26" y="2802547"/>
            <a:ext cx="1985963" cy="1964531"/>
          </a:xfrm>
          <a:prstGeom prst="rect">
            <a:avLst/>
          </a:prstGeom>
        </p:spPr>
      </p:pic>
      <p:grpSp>
        <p:nvGrpSpPr>
          <p:cNvPr id="18" name="组合 17"/>
          <p:cNvGrpSpPr/>
          <p:nvPr>
            <p:custDataLst>
              <p:tags r:id="rId8"/>
            </p:custDataLst>
          </p:nvPr>
        </p:nvGrpSpPr>
        <p:grpSpPr>
          <a:xfrm>
            <a:off x="9439275" y="857250"/>
            <a:ext cx="2861310" cy="485775"/>
            <a:chOff x="12585700" y="0"/>
            <a:chExt cx="3815080" cy="647700"/>
          </a:xfrm>
        </p:grpSpPr>
        <p:sp>
          <p:nvSpPr>
            <p:cNvPr id="15" name="RemarkBack"/>
            <p:cNvSpPr/>
            <p:nvPr>
              <p:custDataLst>
                <p:tags r:id="rId18"/>
              </p:custDataLst>
            </p:nvPr>
          </p:nvSpPr>
          <p:spPr bwMode="auto"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85800"/>
              <a:endParaRPr lang="zh-CN" altLang="en-US" sz="1800"/>
            </a:p>
          </p:txBody>
        </p:sp>
        <p:sp>
          <p:nvSpPr>
            <p:cNvPr id="16" name="RemarkBlock"/>
            <p:cNvSpPr/>
            <p:nvPr>
              <p:custDataLst>
                <p:tags r:id="rId19"/>
              </p:custDataLst>
            </p:nvPr>
          </p:nvSpPr>
          <p:spPr bwMode="auto"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85800"/>
              <a:endParaRPr lang="zh-CN" altLang="en-US" sz="1800"/>
            </a:p>
          </p:txBody>
        </p:sp>
        <p:sp>
          <p:nvSpPr>
            <p:cNvPr id="17" name="RemarkTitleText"/>
            <p:cNvSpPr txBox="1"/>
            <p:nvPr>
              <p:custDataLst>
                <p:tags r:id="rId20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18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53" y="2802547"/>
            <a:ext cx="1996664" cy="1996664"/>
          </a:xfrm>
          <a:prstGeom prst="rect">
            <a:avLst/>
          </a:prstGeom>
        </p:spPr>
      </p:pic>
      <p:sp>
        <p:nvSpPr>
          <p:cNvPr id="20" name="RemarkBack"/>
          <p:cNvSpPr/>
          <p:nvPr>
            <p:custDataLst>
              <p:tags r:id="rId9"/>
            </p:custDataLst>
          </p:nvPr>
        </p:nvSpPr>
        <p:spPr bwMode="auto">
          <a:xfrm>
            <a:off x="9537700" y="12700"/>
            <a:ext cx="2861310" cy="476250"/>
          </a:xfrm>
          <a:prstGeom prst="rect">
            <a:avLst/>
          </a:prstGeom>
          <a:solidFill>
            <a:srgbClr val="F6F7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l" defTabSz="685800"/>
            <a:endParaRPr lang="zh-CN" altLang="en-US" sz="1800"/>
          </a:p>
        </p:txBody>
      </p:sp>
      <p:sp>
        <p:nvSpPr>
          <p:cNvPr id="28" name="RemarkBlock"/>
          <p:cNvSpPr/>
          <p:nvPr>
            <p:custDataLst>
              <p:tags r:id="rId10"/>
            </p:custDataLst>
          </p:nvPr>
        </p:nvSpPr>
        <p:spPr bwMode="auto">
          <a:xfrm>
            <a:off x="9537700" y="12700"/>
            <a:ext cx="142875" cy="476250"/>
          </a:xfrm>
          <a:prstGeom prst="rect">
            <a:avLst/>
          </a:prstGeom>
          <a:solidFill>
            <a:srgbClr val="639E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l" defTabSz="685800"/>
            <a:endParaRPr lang="zh-CN" altLang="en-US" sz="1800"/>
          </a:p>
        </p:txBody>
      </p:sp>
      <p:sp>
        <p:nvSpPr>
          <p:cNvPr id="29" name="RemarkTitleText"/>
          <p:cNvSpPr txBox="1"/>
          <p:nvPr>
            <p:custDataLst>
              <p:tags r:id="rId11"/>
            </p:custDataLst>
          </p:nvPr>
        </p:nvSpPr>
        <p:spPr>
          <a:xfrm>
            <a:off x="9779000" y="0"/>
            <a:ext cx="1428750" cy="47625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180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490220"/>
            <a:chOff x="0" y="-1143000"/>
            <a:chExt cx="12192000" cy="653627"/>
          </a:xfrm>
        </p:grpSpPr>
        <p:sp>
          <p:nvSpPr>
            <p:cNvPr id="6" name="TitleBackground"/>
            <p:cNvSpPr/>
            <p:nvPr>
              <p:custDataLst>
                <p:tags r:id="rId14"/>
              </p:custDataLst>
            </p:nvPr>
          </p:nvSpPr>
          <p:spPr bwMode="auto">
            <a:xfrm>
              <a:off x="0" y="-1143000"/>
              <a:ext cx="12192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85800"/>
              <a:endParaRPr lang="zh-CN" altLang="en-US" sz="1800"/>
            </a:p>
          </p:txBody>
        </p:sp>
        <p:sp>
          <p:nvSpPr>
            <p:cNvPr id="7" name="ColorBlock"/>
            <p:cNvSpPr/>
            <p:nvPr>
              <p:custDataLst>
                <p:tags r:id="rId15"/>
              </p:custDataLst>
            </p:nvPr>
          </p:nvSpPr>
          <p:spPr bwMode="auto">
            <a:xfrm>
              <a:off x="0" y="-114300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85800"/>
              <a:endParaRPr lang="zh-CN" altLang="en-US" sz="1800"/>
            </a:p>
          </p:txBody>
        </p:sp>
        <p:sp>
          <p:nvSpPr>
            <p:cNvPr id="8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338667" y="-114300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195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2005753" y="-997373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15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15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0" name="图片 29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64027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1362934" y="1559984"/>
          <a:ext cx="3232883" cy="491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28" name="Equation" r:id="rId3" imgW="2590560" imgH="393480" progId="Equation.DSMT4">
                  <p:embed/>
                </p:oleObj>
              </mc:Choice>
              <mc:Fallback>
                <p:oleObj name="Equation" r:id="rId3" imgW="2590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2934" y="1559984"/>
                        <a:ext cx="3232883" cy="491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982153" y="2003018"/>
            <a:ext cx="274145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i="1" kern="0" dirty="0">
                <a:solidFill>
                  <a:srgbClr val="000000"/>
                </a:solidFill>
              </a:rPr>
              <a:t>t </a:t>
            </a:r>
            <a:r>
              <a:rPr lang="en-US" altLang="zh-CN" sz="1800" kern="0" dirty="0">
                <a:solidFill>
                  <a:srgbClr val="000000"/>
                </a:solidFill>
              </a:rPr>
              <a:t>= 0 </a:t>
            </a:r>
            <a:r>
              <a:rPr lang="zh-CN" altLang="en-US" sz="1800" kern="0" dirty="0">
                <a:solidFill>
                  <a:srgbClr val="000000"/>
                </a:solidFill>
              </a:rPr>
              <a:t>时， </a:t>
            </a:r>
            <a:r>
              <a:rPr lang="en-US" altLang="zh-CN" sz="1800" i="1" kern="0" dirty="0">
                <a:solidFill>
                  <a:srgbClr val="000000"/>
                </a:solidFill>
              </a:rPr>
              <a:t>v</a:t>
            </a:r>
            <a:r>
              <a:rPr lang="en-US" altLang="zh-CN" sz="1800" kern="0" dirty="0">
                <a:solidFill>
                  <a:srgbClr val="000000"/>
                </a:solidFill>
              </a:rPr>
              <a:t> = 0, </a:t>
            </a:r>
            <a:r>
              <a:rPr lang="zh-CN" altLang="en-US" sz="1800" kern="0" dirty="0">
                <a:solidFill>
                  <a:srgbClr val="000000"/>
                </a:solidFill>
              </a:rPr>
              <a:t>得：</a:t>
            </a:r>
            <a:r>
              <a:rPr lang="en-US" altLang="zh-CN" sz="1800" kern="0" dirty="0">
                <a:solidFill>
                  <a:srgbClr val="000000"/>
                </a:solidFill>
              </a:rPr>
              <a:t>C = 0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1324834" y="2380592"/>
          <a:ext cx="2128838" cy="1570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29" name="Equation" r:id="rId5" imgW="1688760" imgH="1244520" progId="Equation.DSMT4">
                  <p:embed/>
                </p:oleObj>
              </mc:Choice>
              <mc:Fallback>
                <p:oleObj name="Equation" r:id="rId5" imgW="168876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4834" y="2380592"/>
                        <a:ext cx="2128838" cy="1570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958108" y="4051601"/>
            <a:ext cx="2933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i="1" kern="0" dirty="0">
                <a:solidFill>
                  <a:srgbClr val="000000"/>
                </a:solidFill>
              </a:rPr>
              <a:t> t </a:t>
            </a:r>
            <a:r>
              <a:rPr lang="en-US" altLang="zh-CN" sz="1800" kern="0" dirty="0">
                <a:solidFill>
                  <a:srgbClr val="000000"/>
                </a:solidFill>
              </a:rPr>
              <a:t>= 0 </a:t>
            </a:r>
            <a:r>
              <a:rPr lang="zh-CN" altLang="en-US" sz="1800" kern="0" dirty="0">
                <a:solidFill>
                  <a:srgbClr val="000000"/>
                </a:solidFill>
              </a:rPr>
              <a:t>时， </a:t>
            </a:r>
            <a:r>
              <a:rPr lang="en-US" altLang="zh-CN" sz="1800" i="1" kern="0" dirty="0">
                <a:solidFill>
                  <a:srgbClr val="000000"/>
                </a:solidFill>
              </a:rPr>
              <a:t>x</a:t>
            </a:r>
            <a:r>
              <a:rPr lang="en-US" altLang="zh-CN" sz="1800" kern="0" dirty="0">
                <a:solidFill>
                  <a:srgbClr val="000000"/>
                </a:solidFill>
              </a:rPr>
              <a:t> = 0, </a:t>
            </a:r>
            <a:r>
              <a:rPr lang="zh-CN" altLang="en-US" sz="1800" kern="0" dirty="0">
                <a:solidFill>
                  <a:srgbClr val="000000"/>
                </a:solidFill>
              </a:rPr>
              <a:t>得：</a:t>
            </a:r>
            <a:r>
              <a:rPr lang="en-US" altLang="zh-CN" sz="1800" kern="0" dirty="0">
                <a:solidFill>
                  <a:srgbClr val="000000"/>
                </a:solidFill>
              </a:rPr>
              <a:t>C’ = 0 </a:t>
            </a:r>
            <a:endParaRPr lang="zh-CN" altLang="en-US" sz="18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1371089" y="4359071"/>
          <a:ext cx="1546606" cy="544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30" name="Equation" r:id="rId7" imgW="1117440" imgH="393480" progId="Equation.DSMT4">
                  <p:embed/>
                </p:oleObj>
              </mc:Choice>
              <mc:Fallback>
                <p:oleObj name="Equation" r:id="rId7" imgW="11174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71089" y="4359071"/>
                        <a:ext cx="1546606" cy="544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20384" y="1702935"/>
            <a:ext cx="5693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/>
              <a:t>解：</a:t>
            </a:r>
          </a:p>
        </p:txBody>
      </p:sp>
    </p:spTree>
    <p:extLst>
      <p:ext uri="{BB962C8B-B14F-4D97-AF65-F5344CB8AC3E}">
        <p14:creationId xmlns:p14="http://schemas.microsoft.com/office/powerpoint/2010/main" val="61496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 bwMode="auto">
          <a:xfrm>
            <a:off x="666453" y="1317268"/>
            <a:ext cx="6048672" cy="3838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950" dirty="0">
                <a:solidFill>
                  <a:srgbClr val="000000"/>
                </a:solidFill>
              </a:rPr>
              <a:t>例题（重点）</a:t>
            </a:r>
            <a:endParaRPr lang="en-US" altLang="zh-CN" sz="195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950" dirty="0">
                <a:solidFill>
                  <a:srgbClr val="000000"/>
                </a:solidFill>
              </a:rPr>
              <a:t>在湖中有一小船，岸边有人用绳子跨过一高处的滑轮拉船靠岸，当绳子以</a:t>
            </a:r>
            <a:r>
              <a:rPr lang="en-US" altLang="zh-CN" sz="1950" dirty="0">
                <a:solidFill>
                  <a:srgbClr val="000000"/>
                </a:solidFill>
              </a:rPr>
              <a:t>v</a:t>
            </a:r>
            <a:r>
              <a:rPr lang="zh-CN" altLang="en-US" sz="1950" dirty="0">
                <a:solidFill>
                  <a:srgbClr val="000000"/>
                </a:solidFill>
              </a:rPr>
              <a:t>通过滑轮时，</a:t>
            </a:r>
            <a:endParaRPr lang="en-US" altLang="zh-CN" sz="195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950" dirty="0">
                <a:solidFill>
                  <a:srgbClr val="000000"/>
                </a:solidFill>
              </a:rPr>
              <a:t>求：船速比</a:t>
            </a:r>
            <a:r>
              <a:rPr lang="en-US" altLang="zh-CN" sz="1950" dirty="0">
                <a:solidFill>
                  <a:srgbClr val="000000"/>
                </a:solidFill>
              </a:rPr>
              <a:t>v</a:t>
            </a:r>
            <a:r>
              <a:rPr lang="zh-CN" altLang="en-US" sz="1950" dirty="0">
                <a:solidFill>
                  <a:srgbClr val="000000"/>
                </a:solidFill>
              </a:rPr>
              <a:t>大还是比</a:t>
            </a:r>
            <a:r>
              <a:rPr lang="en-US" altLang="zh-CN" sz="1950" dirty="0">
                <a:solidFill>
                  <a:srgbClr val="000000"/>
                </a:solidFill>
              </a:rPr>
              <a:t>v</a:t>
            </a:r>
            <a:r>
              <a:rPr lang="zh-CN" altLang="en-US" sz="1950" dirty="0">
                <a:solidFill>
                  <a:srgbClr val="000000"/>
                </a:solidFill>
              </a:rPr>
              <a:t>小？</a:t>
            </a:r>
            <a:endParaRPr lang="en-US" altLang="zh-CN" sz="1950" dirty="0">
              <a:solidFill>
                <a:srgbClr val="000000"/>
              </a:solidFill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en-US" altLang="zh-CN" sz="1950" dirty="0">
                <a:solidFill>
                  <a:srgbClr val="000000"/>
                </a:solidFill>
              </a:rPr>
              <a:t>              </a:t>
            </a:r>
            <a:r>
              <a:rPr lang="zh-CN" altLang="en-US" sz="1950" dirty="0">
                <a:solidFill>
                  <a:srgbClr val="000000"/>
                </a:solidFill>
              </a:rPr>
              <a:t>若</a:t>
            </a:r>
            <a:r>
              <a:rPr lang="en-US" altLang="zh-CN" sz="1950" dirty="0">
                <a:solidFill>
                  <a:srgbClr val="000000"/>
                </a:solidFill>
              </a:rPr>
              <a:t>v</a:t>
            </a:r>
            <a:r>
              <a:rPr lang="zh-CN" altLang="en-US" sz="1950" dirty="0">
                <a:solidFill>
                  <a:srgbClr val="000000"/>
                </a:solidFill>
              </a:rPr>
              <a:t>不变，船是否作匀速运动？</a:t>
            </a:r>
            <a:endParaRPr lang="en-US" altLang="zh-CN" sz="1950" dirty="0">
              <a:solidFill>
                <a:srgbClr val="000000"/>
              </a:solidFill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en-US" altLang="zh-CN" sz="1950" dirty="0">
                <a:solidFill>
                  <a:srgbClr val="000000"/>
                </a:solidFill>
              </a:rPr>
              <a:t>              </a:t>
            </a:r>
            <a:r>
              <a:rPr lang="zh-CN" altLang="en-US" sz="1950" dirty="0">
                <a:solidFill>
                  <a:srgbClr val="000000"/>
                </a:solidFill>
              </a:rPr>
              <a:t>如果不是匀速运动，其加速度是多少？</a:t>
            </a:r>
            <a:endParaRPr lang="en-US" altLang="zh-CN" sz="21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1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sz="2100" dirty="0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91" y="2559275"/>
            <a:ext cx="2555219" cy="16712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748" y="857250"/>
            <a:ext cx="1300163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7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11560" y="692696"/>
            <a:ext cx="8278688" cy="41148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数学知识：矢量运算</a:t>
            </a:r>
            <a:endParaRPr lang="en-US" altLang="zh-CN" sz="28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矢量：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矢量的模：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单位矢量：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零矢量：  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矢量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的数乘：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矢量的点乘（标量积）：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矢量的叉乘（矢量积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）：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815519"/>
              </p:ext>
            </p:extLst>
          </p:nvPr>
        </p:nvGraphicFramePr>
        <p:xfrm>
          <a:off x="3059832" y="1412776"/>
          <a:ext cx="3951738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61" name="Equation" r:id="rId3" imgW="1562040" imgH="266400" progId="Equation.DSMT4">
                  <p:embed/>
                </p:oleObj>
              </mc:Choice>
              <mc:Fallback>
                <p:oleObj name="Equation" r:id="rId3" imgW="15620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59832" y="1412776"/>
                        <a:ext cx="3951738" cy="674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4478417"/>
              </p:ext>
            </p:extLst>
          </p:nvPr>
        </p:nvGraphicFramePr>
        <p:xfrm>
          <a:off x="3158222" y="2158596"/>
          <a:ext cx="3185363" cy="680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62" name="Equation" r:id="rId5" imgW="1485720" imgH="317160" progId="Equation.DSMT4">
                  <p:embed/>
                </p:oleObj>
              </mc:Choice>
              <mc:Fallback>
                <p:oleObj name="Equation" r:id="rId5" imgW="14857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8222" y="2158596"/>
                        <a:ext cx="3185363" cy="6806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815588"/>
              </p:ext>
            </p:extLst>
          </p:nvPr>
        </p:nvGraphicFramePr>
        <p:xfrm>
          <a:off x="3162347" y="2938016"/>
          <a:ext cx="847328" cy="52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63" name="Equation" r:id="rId7" imgW="406080" imgH="253800" progId="Equation.DSMT4">
                  <p:embed/>
                </p:oleObj>
              </mc:Choice>
              <mc:Fallback>
                <p:oleObj name="Equation" r:id="rId7" imgW="4060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2347" y="2938016"/>
                        <a:ext cx="847328" cy="529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772275"/>
              </p:ext>
            </p:extLst>
          </p:nvPr>
        </p:nvGraphicFramePr>
        <p:xfrm>
          <a:off x="3381375" y="4359370"/>
          <a:ext cx="1255713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64" name="Equation" r:id="rId9" imgW="457200" imgH="177480" progId="Equation.DSMT4">
                  <p:embed/>
                </p:oleObj>
              </mc:Choice>
              <mc:Fallback>
                <p:oleObj name="Equation" r:id="rId9" imgW="4572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81375" y="4359370"/>
                        <a:ext cx="1255713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964859"/>
              </p:ext>
            </p:extLst>
          </p:nvPr>
        </p:nvGraphicFramePr>
        <p:xfrm>
          <a:off x="5073650" y="5029295"/>
          <a:ext cx="3173413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65" name="Equation" r:id="rId11" imgW="1117440" imgH="203040" progId="Equation.DSMT4">
                  <p:embed/>
                </p:oleObj>
              </mc:Choice>
              <mc:Fallback>
                <p:oleObj name="Equation" r:id="rId11" imgW="11174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73650" y="5029295"/>
                        <a:ext cx="3173413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131691"/>
              </p:ext>
            </p:extLst>
          </p:nvPr>
        </p:nvGraphicFramePr>
        <p:xfrm>
          <a:off x="5055648" y="5779196"/>
          <a:ext cx="1693496" cy="602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66" name="Equation" r:id="rId13" imgW="571320" imgH="203040" progId="Equation.DSMT4">
                  <p:embed/>
                </p:oleObj>
              </mc:Choice>
              <mc:Fallback>
                <p:oleObj name="Equation" r:id="rId13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55648" y="5779196"/>
                        <a:ext cx="1693496" cy="602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657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838" y="1322767"/>
            <a:ext cx="2385714" cy="1150000"/>
          </a:xfrm>
          <a:prstGeom prst="rect">
            <a:avLst/>
          </a:prstGeom>
        </p:spPr>
      </p:pic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669" y="3301138"/>
            <a:ext cx="2396515" cy="63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625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839" y="4085389"/>
            <a:ext cx="1904957" cy="69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65545" y="3794802"/>
            <a:ext cx="138564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51867" y="4923625"/>
            <a:ext cx="3809377" cy="669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950" dirty="0">
                <a:solidFill>
                  <a:srgbClr val="000000"/>
                </a:solidFill>
                <a:cs typeface="Times New Roman" panose="02020603050405020304" pitchFamily="18" charset="0"/>
              </a:rPr>
              <a:t>当</a:t>
            </a:r>
            <a:r>
              <a:rPr lang="en-US" altLang="zh-CN" sz="1950" dirty="0">
                <a:solidFill>
                  <a:srgbClr val="000000"/>
                </a:solidFill>
                <a:cs typeface="Times New Roman" panose="02020603050405020304" pitchFamily="18" charset="0"/>
              </a:rPr>
              <a:t>x&gt;&gt;h</a:t>
            </a:r>
            <a:r>
              <a:rPr lang="zh-CN" altLang="en-US" sz="1950" dirty="0">
                <a:solidFill>
                  <a:srgbClr val="000000"/>
                </a:solidFill>
                <a:cs typeface="Times New Roman" panose="02020603050405020304" pitchFamily="18" charset="0"/>
              </a:rPr>
              <a:t>时，</a:t>
            </a:r>
            <a:r>
              <a:rPr lang="en-US" altLang="zh-CN" sz="1950" dirty="0">
                <a:solidFill>
                  <a:srgbClr val="000000"/>
                </a:solidFill>
                <a:cs typeface="Times New Roman" panose="02020603050405020304" pitchFamily="18" charset="0"/>
              </a:rPr>
              <a:t>dx/</a:t>
            </a:r>
            <a:r>
              <a:rPr lang="en-US" altLang="zh-CN" sz="1950" dirty="0" err="1">
                <a:solidFill>
                  <a:srgbClr val="000000"/>
                </a:solidFill>
                <a:cs typeface="Times New Roman" panose="02020603050405020304" pitchFamily="18" charset="0"/>
              </a:rPr>
              <a:t>dt</a:t>
            </a:r>
            <a:r>
              <a:rPr lang="zh-CN" altLang="en-US" sz="1950" dirty="0">
                <a:solidFill>
                  <a:srgbClr val="000000"/>
                </a:solidFill>
                <a:cs typeface="Times New Roman" panose="02020603050405020304" pitchFamily="18" charset="0"/>
              </a:rPr>
              <a:t>＝</a:t>
            </a:r>
            <a:r>
              <a:rPr lang="en-US" altLang="zh-CN" sz="1950" dirty="0">
                <a:solidFill>
                  <a:srgbClr val="000000"/>
                </a:solidFill>
                <a:cs typeface="Times New Roman" panose="02020603050405020304" pitchFamily="18" charset="0"/>
              </a:rPr>
              <a:t>v</a:t>
            </a:r>
            <a:r>
              <a:rPr lang="zh-CN" altLang="en-US" sz="1950" dirty="0">
                <a:solidFill>
                  <a:srgbClr val="000000"/>
                </a:solidFill>
                <a:cs typeface="Times New Roman" panose="02020603050405020304" pitchFamily="18" charset="0"/>
              </a:rPr>
              <a:t>，船速＝绳速</a:t>
            </a:r>
            <a:endParaRPr lang="zh-CN" altLang="en-US" sz="195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95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当</a:t>
            </a:r>
            <a:r>
              <a:rPr lang="en-US" altLang="zh-CN" sz="1950" dirty="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zh-CN" sz="195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950" dirty="0">
                <a:solidFill>
                  <a:srgbClr val="000000"/>
                </a:solidFill>
                <a:cs typeface="Times New Roman" panose="02020603050405020304" pitchFamily="18" charset="0"/>
              </a:rPr>
              <a:t>0</a:t>
            </a:r>
            <a:r>
              <a:rPr lang="zh-CN" altLang="en-US" sz="195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时，</a:t>
            </a:r>
            <a:r>
              <a:rPr lang="en-US" altLang="zh-CN" sz="1950" dirty="0">
                <a:solidFill>
                  <a:srgbClr val="000000"/>
                </a:solidFill>
                <a:cs typeface="Times New Roman" panose="02020603050405020304" pitchFamily="18" charset="0"/>
              </a:rPr>
              <a:t>dx/</a:t>
            </a:r>
            <a:r>
              <a:rPr lang="en-US" altLang="zh-CN" sz="1950" dirty="0" err="1">
                <a:solidFill>
                  <a:srgbClr val="000000"/>
                </a:solidFill>
                <a:cs typeface="Times New Roman" panose="02020603050405020304" pitchFamily="18" charset="0"/>
              </a:rPr>
              <a:t>dt</a:t>
            </a:r>
            <a:r>
              <a:rPr lang="en-US" altLang="zh-CN" sz="195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→∞</a:t>
            </a:r>
            <a:r>
              <a:rPr lang="en-US" altLang="zh-CN" sz="1950" dirty="0">
                <a:solidFill>
                  <a:srgbClr val="000000"/>
                </a:solidFill>
              </a:rPr>
              <a:t> </a:t>
            </a:r>
            <a:endParaRPr lang="en-US" altLang="zh-CN" sz="195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3106840" y="2751165"/>
          <a:ext cx="1411154" cy="477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84" name="Equation" r:id="rId6" imgW="901440" imgH="304560" progId="Equation.DSMT4">
                  <p:embed/>
                </p:oleObj>
              </mc:Choice>
              <mc:Fallback>
                <p:oleObj name="Equation" r:id="rId6" imgW="9014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06840" y="2751165"/>
                        <a:ext cx="1411154" cy="477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679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871700" y="1376774"/>
            <a:ext cx="11387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950" dirty="0">
                <a:solidFill>
                  <a:srgbClr val="000000"/>
                </a:solidFill>
                <a:cs typeface="Times New Roman" panose="02020603050405020304" pitchFamily="18" charset="0"/>
              </a:rPr>
              <a:t>加速度：</a:t>
            </a:r>
            <a:endParaRPr lang="en-US" altLang="zh-CN" sz="195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633" y="2060848"/>
            <a:ext cx="5419671" cy="340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35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73" y="857250"/>
            <a:ext cx="2323357" cy="843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7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68231"/>
            <a:ext cx="7326813" cy="755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4502719" y="684126"/>
            <a:ext cx="138564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2167373" y="2997949"/>
          <a:ext cx="3945160" cy="772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08" name="Equation" r:id="rId5" imgW="2146300" imgH="419100" progId="Equation.DSMT4">
                  <p:embed/>
                </p:oleObj>
              </mc:Choice>
              <mc:Fallback>
                <p:oleObj name="Equation" r:id="rId5" imgW="21463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7373" y="2997949"/>
                        <a:ext cx="3945160" cy="7726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5696276" y="3930306"/>
            <a:ext cx="138564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rgbClr val="000000"/>
              </a:solidFill>
            </a:endParaRPr>
          </a:p>
        </p:txBody>
      </p:sp>
      <p:pic>
        <p:nvPicPr>
          <p:cNvPr id="158726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459" y="4069395"/>
            <a:ext cx="914365" cy="7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336558" y="3940174"/>
            <a:ext cx="1124347" cy="669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950" dirty="0">
                <a:solidFill>
                  <a:srgbClr val="000000"/>
                </a:solidFill>
                <a:cs typeface="Times New Roman" panose="02020603050405020304" pitchFamily="18" charset="0"/>
              </a:rPr>
              <a:t>分析：</a:t>
            </a:r>
            <a:endParaRPr lang="zh-CN" altLang="zh-CN" sz="195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950" dirty="0">
                <a:solidFill>
                  <a:srgbClr val="000000"/>
                </a:solidFill>
                <a:cs typeface="Times New Roman" panose="02020603050405020304" pitchFamily="18" charset="0"/>
              </a:rPr>
              <a:t>当</a:t>
            </a:r>
            <a:r>
              <a:rPr lang="en-US" altLang="zh-CN" sz="1950" dirty="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zh-CN" sz="1950" dirty="0">
                <a:solidFill>
                  <a:srgbClr val="00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950" dirty="0">
                <a:solidFill>
                  <a:srgbClr val="000000"/>
                </a:solidFill>
                <a:cs typeface="Times New Roman" panose="02020603050405020304" pitchFamily="18" charset="0"/>
              </a:rPr>
              <a:t>∞</a:t>
            </a:r>
            <a:r>
              <a:rPr lang="en-US" altLang="zh-CN" sz="1950" dirty="0">
                <a:solidFill>
                  <a:srgbClr val="00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,  </a:t>
            </a:r>
          </a:p>
        </p:txBody>
      </p:sp>
    </p:spTree>
    <p:extLst>
      <p:ext uri="{BB962C8B-B14F-4D97-AF65-F5344CB8AC3E}">
        <p14:creationId xmlns:p14="http://schemas.microsoft.com/office/powerpoint/2010/main" val="240283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 bwMode="auto">
          <a:xfrm>
            <a:off x="520962" y="1445352"/>
            <a:ext cx="6191157" cy="3838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圆周运动</a:t>
            </a:r>
            <a:endParaRPr lang="en-US" altLang="zh-CN" sz="2400" dirty="0">
              <a:solidFill>
                <a:schemeClr val="accent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0" lvl="1" indent="0">
              <a:lnSpc>
                <a:spcPct val="125000"/>
              </a:lnSpc>
              <a:buNone/>
            </a:pPr>
            <a:r>
              <a:rPr lang="en-US" altLang="zh-CN" sz="1950" dirty="0">
                <a:solidFill>
                  <a:srgbClr val="000000"/>
                </a:solidFill>
              </a:rPr>
              <a:t>     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zh-CN" altLang="en-US" sz="2100" i="1" dirty="0">
                <a:solidFill>
                  <a:srgbClr val="000000"/>
                </a:solidFill>
              </a:rPr>
              <a:t>      </a:t>
            </a:r>
            <a:endParaRPr lang="en-US" altLang="zh-CN" sz="21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1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sz="2100" dirty="0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3" y="2669721"/>
            <a:ext cx="2677887" cy="2008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795" y="2552406"/>
            <a:ext cx="2398259" cy="21257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03" y="2447244"/>
            <a:ext cx="3271157" cy="24533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854" y="1117160"/>
            <a:ext cx="1614488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057900" y="5543550"/>
            <a:ext cx="1428750" cy="342900"/>
          </a:xfrm>
        </p:spPr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 bwMode="auto">
          <a:xfrm>
            <a:off x="451865" y="1412231"/>
            <a:ext cx="6696744" cy="4623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342900" indent="-342900" algn="l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100" kern="0" dirty="0">
                <a:solidFill>
                  <a:srgbClr val="0070C0"/>
                </a:solidFill>
                <a:latin typeface="Times New Roman"/>
                <a:ea typeface="宋体"/>
              </a:rPr>
              <a:t>圆周运动的角量表示：</a:t>
            </a:r>
            <a:endParaRPr lang="en-US" altLang="zh-CN" sz="2100" kern="0" dirty="0">
              <a:solidFill>
                <a:srgbClr val="0070C0"/>
              </a:solidFill>
              <a:latin typeface="Times New Roman"/>
              <a:ea typeface="宋体"/>
            </a:endParaRPr>
          </a:p>
          <a:p>
            <a:pPr marL="342900" indent="-3429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100" kern="0" dirty="0">
                <a:solidFill>
                  <a:srgbClr val="000000"/>
                </a:solidFill>
                <a:latin typeface="Times New Roman"/>
                <a:ea typeface="宋体"/>
              </a:rPr>
              <a:t>圆周运动涉及到的弧长</a:t>
            </a:r>
            <a:r>
              <a:rPr lang="en-US" altLang="zh-CN" sz="2100" kern="0" dirty="0">
                <a:solidFill>
                  <a:srgbClr val="000000"/>
                </a:solidFill>
                <a:latin typeface="Times New Roman"/>
                <a:ea typeface="宋体"/>
              </a:rPr>
              <a:t>s</a:t>
            </a:r>
            <a:r>
              <a:rPr lang="zh-CN" altLang="en-US" sz="2100" kern="0" dirty="0">
                <a:solidFill>
                  <a:srgbClr val="000000"/>
                </a:solidFill>
                <a:latin typeface="Times New Roman"/>
                <a:ea typeface="宋体"/>
              </a:rPr>
              <a:t>，速率</a:t>
            </a:r>
            <a:r>
              <a:rPr lang="en-US" altLang="zh-CN" sz="2100" kern="0" dirty="0">
                <a:solidFill>
                  <a:srgbClr val="000000"/>
                </a:solidFill>
                <a:latin typeface="Times New Roman"/>
                <a:ea typeface="宋体"/>
              </a:rPr>
              <a:t>v</a:t>
            </a:r>
            <a:r>
              <a:rPr lang="zh-CN" altLang="en-US" sz="2100" kern="0" dirty="0">
                <a:solidFill>
                  <a:srgbClr val="000000"/>
                </a:solidFill>
                <a:latin typeface="Times New Roman"/>
                <a:ea typeface="宋体"/>
              </a:rPr>
              <a:t>，加速度             都叫做线量。</a:t>
            </a:r>
            <a:endParaRPr lang="en-US" altLang="zh-CN" sz="2100" kern="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257175" indent="-257175" algn="l" eaLnBrk="0" hangingPunct="0">
              <a:spcBef>
                <a:spcPct val="20000"/>
              </a:spcBef>
              <a:defRPr/>
            </a:pPr>
            <a:r>
              <a:rPr lang="en-US" altLang="zh-CN" sz="2100" kern="0" dirty="0">
                <a:solidFill>
                  <a:srgbClr val="000000"/>
                </a:solidFill>
                <a:latin typeface="Times New Roman"/>
                <a:ea typeface="宋体"/>
              </a:rPr>
              <a:t>			                         </a:t>
            </a:r>
            <a:r>
              <a:rPr lang="en-US" altLang="zh-CN" sz="2100" kern="0" dirty="0">
                <a:solidFill>
                  <a:srgbClr val="FF0000"/>
                </a:solidFill>
                <a:latin typeface="Times New Roman"/>
                <a:ea typeface="宋体"/>
              </a:rPr>
              <a:t>——</a:t>
            </a:r>
            <a:r>
              <a:rPr lang="zh-CN" altLang="en-US" sz="2100" kern="0" dirty="0">
                <a:solidFill>
                  <a:srgbClr val="FF0000"/>
                </a:solidFill>
                <a:latin typeface="Times New Roman"/>
                <a:ea typeface="宋体"/>
              </a:rPr>
              <a:t>角坐标</a:t>
            </a:r>
            <a:endParaRPr lang="en-US" altLang="zh-CN" sz="2100" kern="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257175" indent="-257175" algn="l" eaLnBrk="0" hangingPunct="0">
              <a:spcBef>
                <a:spcPct val="20000"/>
              </a:spcBef>
              <a:defRPr/>
            </a:pPr>
            <a:r>
              <a:rPr lang="en-US" altLang="zh-CN" sz="2100" kern="0" dirty="0">
                <a:solidFill>
                  <a:srgbClr val="000000"/>
                </a:solidFill>
                <a:latin typeface="Times New Roman"/>
                <a:ea typeface="宋体"/>
              </a:rPr>
              <a:t>                                              </a:t>
            </a:r>
            <a:r>
              <a:rPr lang="en-US" altLang="zh-CN" sz="2100" kern="0" dirty="0">
                <a:solidFill>
                  <a:srgbClr val="FF0000"/>
                </a:solidFill>
                <a:latin typeface="Times New Roman"/>
                <a:ea typeface="宋体"/>
              </a:rPr>
              <a:t>——</a:t>
            </a:r>
            <a:r>
              <a:rPr lang="zh-CN" altLang="en-US" sz="2100" kern="0" dirty="0">
                <a:solidFill>
                  <a:srgbClr val="FF0000"/>
                </a:solidFill>
                <a:latin typeface="Times New Roman"/>
                <a:ea typeface="宋体"/>
              </a:rPr>
              <a:t>角位移</a:t>
            </a:r>
            <a:endParaRPr lang="en-US" altLang="zh-CN" sz="2100" kern="0" dirty="0">
              <a:solidFill>
                <a:srgbClr val="FF0000"/>
              </a:solidFill>
              <a:latin typeface="Times New Roman"/>
              <a:ea typeface="宋体"/>
            </a:endParaRPr>
          </a:p>
          <a:p>
            <a:pPr marL="257175" indent="-257175" algn="l" eaLnBrk="0" hangingPunct="0">
              <a:spcBef>
                <a:spcPct val="20000"/>
              </a:spcBef>
              <a:defRPr/>
            </a:pPr>
            <a:endParaRPr lang="en-US" altLang="zh-CN" sz="1500" kern="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257175" indent="-257175" algn="l" eaLnBrk="0" hangingPunct="0">
              <a:spcBef>
                <a:spcPct val="20000"/>
              </a:spcBef>
              <a:defRPr/>
            </a:pPr>
            <a:endParaRPr lang="en-US" altLang="zh-CN" sz="2250" kern="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257175" indent="-257175" algn="l" eaLnBrk="0" hangingPunct="0">
              <a:spcBef>
                <a:spcPct val="20000"/>
              </a:spcBef>
              <a:defRPr/>
            </a:pPr>
            <a:r>
              <a:rPr lang="zh-CN" altLang="en-US" sz="2100" kern="0" dirty="0">
                <a:solidFill>
                  <a:srgbClr val="000000"/>
                </a:solidFill>
                <a:latin typeface="Times New Roman"/>
                <a:ea typeface="宋体"/>
              </a:rPr>
              <a:t>    令</a:t>
            </a:r>
            <a:r>
              <a:rPr lang="en-US" altLang="zh-CN" sz="2100" kern="0" dirty="0">
                <a:solidFill>
                  <a:srgbClr val="000000"/>
                </a:solidFill>
                <a:latin typeface="Times New Roman"/>
                <a:ea typeface="宋体"/>
              </a:rPr>
              <a:t>			              </a:t>
            </a:r>
            <a:r>
              <a:rPr lang="en-US" altLang="zh-CN" sz="2100" kern="0" dirty="0">
                <a:solidFill>
                  <a:srgbClr val="FF0000"/>
                </a:solidFill>
                <a:latin typeface="Times New Roman"/>
                <a:ea typeface="宋体"/>
              </a:rPr>
              <a:t>——</a:t>
            </a:r>
            <a:r>
              <a:rPr lang="zh-CN" altLang="en-US" sz="2100" kern="0" dirty="0">
                <a:solidFill>
                  <a:srgbClr val="FF0000"/>
                </a:solidFill>
                <a:latin typeface="Times New Roman"/>
                <a:ea typeface="宋体"/>
              </a:rPr>
              <a:t>角速度 </a:t>
            </a:r>
            <a:endParaRPr lang="en-US" altLang="zh-CN" sz="2100" kern="0" dirty="0">
              <a:solidFill>
                <a:srgbClr val="FF0000"/>
              </a:solidFill>
              <a:latin typeface="Times New Roman"/>
              <a:ea typeface="宋体"/>
            </a:endParaRPr>
          </a:p>
          <a:p>
            <a:pPr marL="257175" indent="-257175" algn="l" eaLnBrk="0" hangingPunct="0">
              <a:spcBef>
                <a:spcPct val="20000"/>
              </a:spcBef>
              <a:defRPr/>
            </a:pPr>
            <a:r>
              <a:rPr lang="en-US" altLang="zh-CN" sz="2100" kern="0" dirty="0">
                <a:solidFill>
                  <a:srgbClr val="000000"/>
                </a:solidFill>
                <a:latin typeface="Times New Roman"/>
                <a:ea typeface="宋体"/>
              </a:rPr>
              <a:t>     </a:t>
            </a:r>
            <a:r>
              <a:rPr lang="zh-CN" altLang="en-US" sz="2100" kern="0" dirty="0">
                <a:solidFill>
                  <a:srgbClr val="000000"/>
                </a:solidFill>
                <a:latin typeface="Times New Roman"/>
                <a:ea typeface="宋体"/>
              </a:rPr>
              <a:t>单位 ：</a:t>
            </a:r>
            <a:r>
              <a:rPr lang="en-US" altLang="zh-CN" sz="2100" kern="0" dirty="0">
                <a:solidFill>
                  <a:srgbClr val="000000"/>
                </a:solidFill>
                <a:latin typeface="Times New Roman"/>
                <a:ea typeface="宋体"/>
              </a:rPr>
              <a:t>rad/s</a:t>
            </a:r>
          </a:p>
          <a:p>
            <a:pPr marL="257175" indent="-257175" algn="l" eaLnBrk="0" hangingPunct="0">
              <a:spcBef>
                <a:spcPct val="20000"/>
              </a:spcBef>
              <a:defRPr/>
            </a:pPr>
            <a:endParaRPr lang="en-US" altLang="zh-CN" sz="1500" kern="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257175" indent="-257175" algn="l" eaLnBrk="0" hangingPunct="0">
              <a:spcBef>
                <a:spcPct val="20000"/>
              </a:spcBef>
              <a:defRPr/>
            </a:pPr>
            <a:r>
              <a:rPr lang="zh-CN" altLang="en-US" sz="1500" kern="0" dirty="0">
                <a:solidFill>
                  <a:srgbClr val="000000"/>
                </a:solidFill>
                <a:latin typeface="Times New Roman"/>
                <a:ea typeface="宋体"/>
              </a:rPr>
              <a:t>        </a:t>
            </a:r>
            <a:r>
              <a:rPr lang="en-US" altLang="zh-CN" sz="1500" kern="0" dirty="0">
                <a:solidFill>
                  <a:srgbClr val="000000"/>
                </a:solidFill>
                <a:latin typeface="Times New Roman"/>
                <a:ea typeface="宋体"/>
              </a:rPr>
              <a:t>  </a:t>
            </a:r>
            <a:r>
              <a:rPr lang="zh-CN" altLang="en-US" sz="2100" kern="0" dirty="0">
                <a:solidFill>
                  <a:srgbClr val="000000"/>
                </a:solidFill>
                <a:latin typeface="Times New Roman"/>
                <a:ea typeface="宋体"/>
              </a:rPr>
              <a:t>表示角位移对时间的变化率</a:t>
            </a:r>
            <a:endParaRPr lang="en-US" altLang="zh-CN" sz="2100" kern="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257175" indent="-257175" algn="l" eaLnBrk="0" hangingPunct="0">
              <a:spcBef>
                <a:spcPct val="20000"/>
              </a:spcBef>
              <a:defRPr/>
            </a:pPr>
            <a:r>
              <a:rPr lang="zh-CN" altLang="en-US" sz="2100" kern="0" dirty="0">
                <a:solidFill>
                  <a:srgbClr val="000000"/>
                </a:solidFill>
                <a:latin typeface="Times New Roman"/>
                <a:ea typeface="宋体"/>
              </a:rPr>
              <a:t>    方向：右手法则</a:t>
            </a:r>
            <a:endParaRPr lang="en-US" altLang="zh-CN" sz="2100" kern="0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aphicFrame>
        <p:nvGraphicFramePr>
          <p:cNvPr id="26" name="Object 2"/>
          <p:cNvGraphicFramePr>
            <a:graphicFrameLocks noChangeAspect="1"/>
          </p:cNvGraphicFramePr>
          <p:nvPr>
            <p:extLst/>
          </p:nvPr>
        </p:nvGraphicFramePr>
        <p:xfrm>
          <a:off x="5697299" y="1791715"/>
          <a:ext cx="721203" cy="366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70" name="公式" r:id="rId3" imgW="444240" imgH="228600" progId="Equation.3">
                  <p:embed/>
                </p:oleObj>
              </mc:Choice>
              <mc:Fallback>
                <p:oleObj name="公式" r:id="rId3" imgW="444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7299" y="1791715"/>
                        <a:ext cx="721203" cy="366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3"/>
          <p:cNvGraphicFramePr>
            <a:graphicFrameLocks noChangeAspect="1"/>
          </p:cNvGraphicFramePr>
          <p:nvPr>
            <p:extLst/>
          </p:nvPr>
        </p:nvGraphicFramePr>
        <p:xfrm>
          <a:off x="925116" y="2508647"/>
          <a:ext cx="159067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71" name="Equation" r:id="rId5" imgW="990360" imgH="253800" progId="Equation.DSMT4">
                  <p:embed/>
                </p:oleObj>
              </mc:Choice>
              <mc:Fallback>
                <p:oleObj name="Equation" r:id="rId5" imgW="9903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5116" y="2508647"/>
                        <a:ext cx="1590675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4"/>
          <p:cNvGraphicFramePr>
            <a:graphicFrameLocks noChangeAspect="1"/>
          </p:cNvGraphicFramePr>
          <p:nvPr>
            <p:extLst/>
          </p:nvPr>
        </p:nvGraphicFramePr>
        <p:xfrm>
          <a:off x="1054449" y="3215967"/>
          <a:ext cx="1479235" cy="630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72" name="公式" r:id="rId7" imgW="914400" imgH="393480" progId="Equation.3">
                  <p:embed/>
                </p:oleObj>
              </mc:Choice>
              <mc:Fallback>
                <p:oleObj name="公式" r:id="rId7" imgW="9144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449" y="3215967"/>
                        <a:ext cx="1479235" cy="6306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>
            <p:extLst/>
          </p:nvPr>
        </p:nvGraphicFramePr>
        <p:xfrm>
          <a:off x="1115616" y="3827860"/>
          <a:ext cx="2409825" cy="635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73" name="Equation" r:id="rId9" imgW="1574640" imgH="419040" progId="Equation.DSMT4">
                  <p:embed/>
                </p:oleObj>
              </mc:Choice>
              <mc:Fallback>
                <p:oleObj name="Equation" r:id="rId9" imgW="15746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3827860"/>
                        <a:ext cx="2409825" cy="6357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7"/>
          <p:cNvGraphicFramePr>
            <a:graphicFrameLocks noChangeAspect="1"/>
          </p:cNvGraphicFramePr>
          <p:nvPr>
            <p:extLst/>
          </p:nvPr>
        </p:nvGraphicFramePr>
        <p:xfrm>
          <a:off x="678306" y="5109081"/>
          <a:ext cx="279969" cy="25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74" name="公式" r:id="rId11" imgW="152280" imgH="139680" progId="Equation.3">
                  <p:embed/>
                </p:oleObj>
              </mc:Choice>
              <mc:Fallback>
                <p:oleObj name="公式" r:id="rId11" imgW="1522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306" y="5109081"/>
                        <a:ext cx="279969" cy="25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8"/>
          <p:cNvGraphicFramePr>
            <a:graphicFrameLocks noChangeAspect="1"/>
          </p:cNvGraphicFramePr>
          <p:nvPr>
            <p:extLst/>
          </p:nvPr>
        </p:nvGraphicFramePr>
        <p:xfrm>
          <a:off x="4321988" y="5032744"/>
          <a:ext cx="810090" cy="329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75" name="公式" r:id="rId13" imgW="431640" imgH="177480" progId="Equation.3">
                  <p:embed/>
                </p:oleObj>
              </mc:Choice>
              <mc:Fallback>
                <p:oleObj name="公式" r:id="rId13" imgW="4316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1988" y="5032744"/>
                        <a:ext cx="810090" cy="329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75" y="3752882"/>
            <a:ext cx="2214563" cy="2143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5797" y="2136838"/>
            <a:ext cx="1570593" cy="13960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36761" y="2148748"/>
            <a:ext cx="1519173" cy="1343651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2040283" y="2912843"/>
          <a:ext cx="412221" cy="303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76" name="Equation" r:id="rId18" imgW="241200" imgH="177480" progId="Equation.DSMT4">
                  <p:embed/>
                </p:oleObj>
              </mc:Choice>
              <mc:Fallback>
                <p:oleObj name="Equation" r:id="rId18" imgW="2412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040283" y="2912843"/>
                        <a:ext cx="412221" cy="3037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7"/>
          <p:cNvGraphicFramePr>
            <a:graphicFrameLocks noChangeAspect="1"/>
          </p:cNvGraphicFramePr>
          <p:nvPr>
            <p:extLst/>
          </p:nvPr>
        </p:nvGraphicFramePr>
        <p:xfrm>
          <a:off x="3138218" y="5362567"/>
          <a:ext cx="363671" cy="419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77" name="Equation" r:id="rId20" imgW="152280" imgH="177480" progId="Equation.DSMT4">
                  <p:embed/>
                </p:oleObj>
              </mc:Choice>
              <mc:Fallback>
                <p:oleObj name="Equation" r:id="rId20" imgW="1522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8218" y="5362567"/>
                        <a:ext cx="363671" cy="4193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397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057900" y="5543550"/>
            <a:ext cx="1428750" cy="342900"/>
          </a:xfrm>
        </p:spPr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419295" y="1376772"/>
            <a:ext cx="6696744" cy="4623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257175" indent="-257175" algn="l" eaLnBrk="0" hangingPunct="0">
              <a:spcBef>
                <a:spcPct val="20000"/>
              </a:spcBef>
              <a:defRPr/>
            </a:pPr>
            <a:r>
              <a:rPr lang="zh-CN" altLang="en-US" sz="2100" kern="0" dirty="0">
                <a:solidFill>
                  <a:srgbClr val="FF0000"/>
                </a:solidFill>
                <a:latin typeface="Times New Roman"/>
                <a:ea typeface="宋体"/>
              </a:rPr>
              <a:t>  </a:t>
            </a:r>
            <a:r>
              <a:rPr lang="zh-CN" altLang="en-US" sz="2100" kern="0" dirty="0" smtClean="0">
                <a:solidFill>
                  <a:srgbClr val="FF0000"/>
                </a:solidFill>
                <a:latin typeface="Times New Roman"/>
                <a:ea typeface="宋体"/>
              </a:rPr>
              <a:t>角加速度   </a:t>
            </a:r>
            <a:endParaRPr lang="en-US" altLang="zh-CN" sz="2100" kern="0" dirty="0">
              <a:solidFill>
                <a:srgbClr val="FF0000"/>
              </a:solidFill>
              <a:latin typeface="Times New Roman"/>
              <a:ea typeface="宋体"/>
            </a:endParaRPr>
          </a:p>
          <a:p>
            <a:pPr marL="257175" indent="-257175" algn="l" eaLnBrk="0" hangingPunct="0">
              <a:spcBef>
                <a:spcPct val="20000"/>
              </a:spcBef>
              <a:defRPr/>
            </a:pPr>
            <a:r>
              <a:rPr lang="en-US" altLang="zh-CN" sz="2100" kern="0" dirty="0">
                <a:solidFill>
                  <a:srgbClr val="000000"/>
                </a:solidFill>
                <a:latin typeface="Times New Roman"/>
                <a:ea typeface="宋体"/>
              </a:rPr>
              <a:t>     </a:t>
            </a:r>
          </a:p>
          <a:p>
            <a:pPr marL="257175" indent="-257175" algn="l" eaLnBrk="0" hangingPunct="0">
              <a:spcBef>
                <a:spcPct val="20000"/>
              </a:spcBef>
              <a:defRPr/>
            </a:pPr>
            <a:endParaRPr lang="en-US" altLang="zh-CN" sz="2100" kern="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257175" indent="-257175" algn="l" eaLnBrk="0" hangingPunct="0">
              <a:spcBef>
                <a:spcPct val="20000"/>
              </a:spcBef>
              <a:defRPr/>
            </a:pPr>
            <a:endParaRPr lang="en-US" altLang="zh-CN" sz="2100" kern="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257175" indent="-257175" algn="l" eaLnBrk="0" hangingPunct="0">
              <a:spcBef>
                <a:spcPct val="20000"/>
              </a:spcBef>
              <a:defRPr/>
            </a:pPr>
            <a:r>
              <a:rPr lang="en-US" altLang="zh-CN" sz="2100" kern="0" dirty="0">
                <a:solidFill>
                  <a:srgbClr val="000000"/>
                </a:solidFill>
                <a:latin typeface="Times New Roman"/>
                <a:ea typeface="宋体"/>
              </a:rPr>
              <a:t>          </a:t>
            </a:r>
            <a:r>
              <a:rPr lang="zh-CN" altLang="en-US" sz="2100" kern="0" dirty="0">
                <a:solidFill>
                  <a:srgbClr val="000000"/>
                </a:solidFill>
                <a:latin typeface="Times New Roman"/>
                <a:ea typeface="宋体"/>
              </a:rPr>
              <a:t>单位 ：</a:t>
            </a:r>
            <a:r>
              <a:rPr lang="en-US" altLang="zh-CN" sz="2100" kern="0" dirty="0">
                <a:solidFill>
                  <a:srgbClr val="000000"/>
                </a:solidFill>
                <a:latin typeface="Times New Roman"/>
                <a:ea typeface="宋体"/>
              </a:rPr>
              <a:t>rad/s</a:t>
            </a:r>
            <a:r>
              <a:rPr lang="en-US" altLang="zh-CN" sz="2100" kern="0" baseline="30000" dirty="0">
                <a:solidFill>
                  <a:srgbClr val="000000"/>
                </a:solidFill>
                <a:latin typeface="Times New Roman"/>
                <a:ea typeface="宋体"/>
              </a:rPr>
              <a:t>2</a:t>
            </a:r>
          </a:p>
          <a:p>
            <a:pPr marL="257175" indent="-257175" algn="l" eaLnBrk="0" hangingPunct="0">
              <a:spcBef>
                <a:spcPct val="20000"/>
              </a:spcBef>
              <a:defRPr/>
            </a:pPr>
            <a:endParaRPr lang="en-US" altLang="zh-CN" sz="1500" kern="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257175" indent="-257175" algn="l" eaLnBrk="0" hangingPunct="0">
              <a:spcBef>
                <a:spcPct val="20000"/>
              </a:spcBef>
              <a:defRPr/>
            </a:pPr>
            <a:r>
              <a:rPr lang="zh-CN" altLang="en-US" sz="1500" kern="0" dirty="0">
                <a:solidFill>
                  <a:srgbClr val="000000"/>
                </a:solidFill>
                <a:latin typeface="Times New Roman"/>
                <a:ea typeface="宋体"/>
              </a:rPr>
              <a:t>            </a:t>
            </a:r>
            <a:endParaRPr lang="en-US" altLang="zh-CN" sz="1500" kern="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257175" indent="-257175" algn="l" eaLnBrk="0" hangingPunct="0">
              <a:spcBef>
                <a:spcPct val="20000"/>
              </a:spcBef>
              <a:defRPr/>
            </a:pPr>
            <a:endParaRPr lang="en-US" altLang="zh-CN" sz="1500" kern="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257175" indent="-257175" algn="l" eaLnBrk="0" hangingPunct="0">
              <a:spcBef>
                <a:spcPct val="20000"/>
              </a:spcBef>
              <a:defRPr/>
            </a:pPr>
            <a:endParaRPr lang="en-US" altLang="zh-CN" sz="1500" kern="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257175" indent="-257175" algn="l" eaLnBrk="0" hangingPunct="0">
              <a:spcBef>
                <a:spcPct val="20000"/>
              </a:spcBef>
              <a:defRPr/>
            </a:pPr>
            <a:endParaRPr lang="en-US" altLang="zh-CN" sz="1500" kern="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257175" indent="-257175" algn="l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100" kern="0" dirty="0">
                <a:solidFill>
                  <a:srgbClr val="000000"/>
                </a:solidFill>
                <a:latin typeface="Times New Roman"/>
                <a:ea typeface="宋体"/>
              </a:rPr>
              <a:t>    表示角速度对时间的变化率</a:t>
            </a:r>
            <a:endParaRPr lang="en-US" altLang="zh-CN" sz="2100" kern="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257175" indent="-257175" algn="l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100" kern="0" dirty="0">
                <a:solidFill>
                  <a:srgbClr val="000000"/>
                </a:solidFill>
                <a:latin typeface="Times New Roman"/>
                <a:ea typeface="宋体"/>
              </a:rPr>
              <a:t>             </a:t>
            </a:r>
            <a:r>
              <a:rPr lang="zh-CN" altLang="en-US" sz="2100" kern="0" dirty="0">
                <a:solidFill>
                  <a:srgbClr val="000000"/>
                </a:solidFill>
                <a:latin typeface="Times New Roman"/>
                <a:ea typeface="宋体"/>
              </a:rPr>
              <a:t>的方向与           相同</a:t>
            </a:r>
            <a:endParaRPr lang="en-US" altLang="zh-CN" sz="2100" kern="0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1805517" y="1376772"/>
          <a:ext cx="318814" cy="425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2" name="Equation" r:id="rId3" imgW="152280" imgH="203040" progId="Equation.DSMT4">
                  <p:embed/>
                </p:oleObj>
              </mc:Choice>
              <mc:Fallback>
                <p:oleObj name="Equation" r:id="rId3" imgW="152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5517" y="1376772"/>
                        <a:ext cx="318814" cy="425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1675870" y="1998531"/>
          <a:ext cx="1067330" cy="807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3" name="Equation" r:id="rId5" imgW="520560" imgH="393480" progId="Equation.DSMT4">
                  <p:embed/>
                </p:oleObj>
              </mc:Choice>
              <mc:Fallback>
                <p:oleObj name="Equation" r:id="rId5" imgW="520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75870" y="1998531"/>
                        <a:ext cx="1067330" cy="807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1675870" y="3427294"/>
          <a:ext cx="1679327" cy="748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4" name="Equation" r:id="rId7" imgW="939600" imgH="419040" progId="Equation.DSMT4">
                  <p:embed/>
                </p:oleObj>
              </mc:Choice>
              <mc:Fallback>
                <p:oleObj name="Equation" r:id="rId7" imgW="9396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75870" y="3427294"/>
                        <a:ext cx="1679327" cy="7488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814916" y="5291138"/>
          <a:ext cx="3365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5" name="Equation" r:id="rId9" imgW="152280" imgH="228600" progId="Equation.DSMT4">
                  <p:embed/>
                </p:oleObj>
              </mc:Choice>
              <mc:Fallback>
                <p:oleObj name="Equation" r:id="rId9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4916" y="5291138"/>
                        <a:ext cx="336550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535600" y="5329238"/>
          <a:ext cx="548670" cy="404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6" name="Equation" r:id="rId11" imgW="241200" imgH="177480" progId="Equation.DSMT4">
                  <p:embed/>
                </p:oleObj>
              </mc:Choice>
              <mc:Fallback>
                <p:oleObj name="Equation" r:id="rId11" imgW="2412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35600" y="5329238"/>
                        <a:ext cx="548670" cy="404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961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5524500" y="5018616"/>
            <a:ext cx="1428750" cy="342900"/>
          </a:xfrm>
        </p:spPr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 bwMode="auto">
          <a:xfrm>
            <a:off x="1198940" y="1499910"/>
            <a:ext cx="58293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  <a:defRPr/>
            </a:pPr>
            <a:r>
              <a:rPr lang="zh-CN" altLang="en-US" sz="2100" kern="0" dirty="0">
                <a:solidFill>
                  <a:srgbClr val="000000"/>
                </a:solidFill>
                <a:latin typeface="Times New Roman"/>
                <a:ea typeface="宋体"/>
              </a:rPr>
              <a:t>类似匀变速直线运动，对于匀变速率圆周运动可得：    </a:t>
            </a:r>
            <a:r>
              <a:rPr lang="en-US" altLang="zh-CN" sz="2100" kern="0" dirty="0">
                <a:solidFill>
                  <a:srgbClr val="000000"/>
                </a:solidFill>
                <a:latin typeface="Times New Roman"/>
                <a:ea typeface="宋体"/>
              </a:rPr>
              <a:t>=</a:t>
            </a:r>
            <a:r>
              <a:rPr lang="zh-CN" altLang="en-US" sz="2100" kern="0" dirty="0">
                <a:solidFill>
                  <a:srgbClr val="000000"/>
                </a:solidFill>
                <a:latin typeface="Times New Roman"/>
                <a:ea typeface="宋体"/>
              </a:rPr>
              <a:t>常量</a:t>
            </a: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/>
          </p:nvPr>
        </p:nvGraphicFramePr>
        <p:xfrm>
          <a:off x="2311004" y="1853804"/>
          <a:ext cx="377428" cy="501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14" name="Equation" r:id="rId3" imgW="152280" imgH="203040" progId="Equation.DSMT4">
                  <p:embed/>
                </p:oleObj>
              </mc:Choice>
              <mc:Fallback>
                <p:oleObj name="Equation" r:id="rId3" imgW="1522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1004" y="1853804"/>
                        <a:ext cx="377428" cy="5012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1543051" y="2478882"/>
          <a:ext cx="2421731" cy="1565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15" name="Equation" r:id="rId5" imgW="1384200" imgH="901440" progId="Equation.DSMT4">
                  <p:embed/>
                </p:oleObj>
              </mc:Choice>
              <mc:Fallback>
                <p:oleObj name="Equation" r:id="rId5" imgW="1384200" imgH="901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051" y="2478882"/>
                        <a:ext cx="2421731" cy="1565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929" y="2357160"/>
            <a:ext cx="1743075" cy="14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6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 bwMode="auto">
          <a:xfrm>
            <a:off x="611560" y="764704"/>
            <a:ext cx="7846640" cy="3838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五、自然</a:t>
            </a:r>
            <a:r>
              <a:rPr lang="zh-CN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坐标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系中运动的描述</a:t>
            </a:r>
            <a:r>
              <a:rPr lang="zh-CN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</a:rPr>
              <a:t>有时直角坐标系不是最好的坐标系，这是因为</a:t>
            </a:r>
            <a:r>
              <a:rPr lang="zh-CN" altLang="zh-CN" sz="2400" dirty="0">
                <a:solidFill>
                  <a:srgbClr val="000000"/>
                </a:solidFill>
              </a:rPr>
              <a:t>：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Clr>
                <a:srgbClr val="003A93"/>
              </a:buClr>
              <a:buFont typeface="Wingdings" panose="05000000000000000000" pitchFamily="2" charset="2"/>
              <a:buChar char="ü"/>
            </a:pPr>
            <a:r>
              <a:rPr lang="zh-CN" altLang="en-US" sz="1800" dirty="0">
                <a:solidFill>
                  <a:srgbClr val="000000"/>
                </a:solidFill>
              </a:rPr>
              <a:t>若我们研究的运动是</a:t>
            </a:r>
            <a:r>
              <a:rPr lang="zh-CN" altLang="en-US" sz="1800" dirty="0">
                <a:solidFill>
                  <a:srgbClr val="FF0000"/>
                </a:solidFill>
              </a:rPr>
              <a:t>受约束的运动</a:t>
            </a:r>
            <a:r>
              <a:rPr lang="zh-CN" altLang="en-US" sz="1800" dirty="0">
                <a:solidFill>
                  <a:srgbClr val="000000"/>
                </a:solidFill>
              </a:rPr>
              <a:t>，比如火车的行驶（它不能离开轨道），或穿在弯曲钢丝上的小环的运动等。这类运动往往轨迹的形状是给定的，由于约束力的参与（本章我们不讨论力，仅研究运动），加速度往往与轨迹上点的位置有关（有时还与质点在该点速度有关），此时运动往往不具有独立性。沿轨迹的曲线坐标系有可能是更好的坐标系。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Clr>
                <a:srgbClr val="003A93"/>
              </a:buClr>
              <a:buFont typeface="Wingdings" panose="05000000000000000000" pitchFamily="2" charset="2"/>
              <a:buChar char="ü"/>
            </a:pPr>
            <a:r>
              <a:rPr lang="zh-CN" altLang="en-US" sz="1800" dirty="0">
                <a:solidFill>
                  <a:srgbClr val="000000"/>
                </a:solidFill>
              </a:rPr>
              <a:t>即使我们研究</a:t>
            </a:r>
            <a:r>
              <a:rPr lang="zh-CN" altLang="en-US" sz="2000" dirty="0">
                <a:solidFill>
                  <a:srgbClr val="000000"/>
                </a:solidFill>
              </a:rPr>
              <a:t>运动</a:t>
            </a:r>
            <a:r>
              <a:rPr lang="zh-CN" altLang="en-US" sz="1800" dirty="0">
                <a:solidFill>
                  <a:srgbClr val="000000"/>
                </a:solidFill>
              </a:rPr>
              <a:t>的独立性有效的运动，使用直角坐标系使得数学运算简单了，但我们</a:t>
            </a:r>
            <a:r>
              <a:rPr lang="zh-CN" altLang="en-US" sz="1800" dirty="0">
                <a:solidFill>
                  <a:srgbClr val="FF0000"/>
                </a:solidFill>
              </a:rPr>
              <a:t>对其中的一些物理细节并不是很清楚</a:t>
            </a:r>
            <a:r>
              <a:rPr lang="zh-CN" altLang="en-US" sz="1800" dirty="0">
                <a:solidFill>
                  <a:srgbClr val="000000"/>
                </a:solidFill>
              </a:rPr>
              <a:t>。比如，我们知道速度的方向是沿着轨迹上质点所在位置的切线方向，但加速度的方向如何？加速度的方向对速度又有何影响？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               </a:t>
            </a:r>
            <a:r>
              <a:rPr lang="en-US" altLang="zh-CN" sz="2400" b="1" dirty="0">
                <a:solidFill>
                  <a:srgbClr val="0070C0"/>
                </a:solidFill>
              </a:rPr>
              <a:t>      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266700" lvl="1" indent="-266700">
              <a:lnSpc>
                <a:spcPct val="150000"/>
              </a:lnSpc>
              <a:buFont typeface="Wingdings" pitchFamily="2" charset="2"/>
              <a:buChar char="p"/>
            </a:pPr>
            <a:endParaRPr lang="en-US" altLang="zh-CN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8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8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8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30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 bwMode="auto">
          <a:xfrm>
            <a:off x="1385646" y="1264855"/>
            <a:ext cx="6480720" cy="3838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0070C0"/>
                </a:solidFill>
              </a:rPr>
              <a:t>自然</a:t>
            </a:r>
            <a:r>
              <a:rPr lang="zh-CN" altLang="zh-CN" sz="1800" b="1" dirty="0">
                <a:solidFill>
                  <a:srgbClr val="0070C0"/>
                </a:solidFill>
              </a:rPr>
              <a:t>坐标</a:t>
            </a:r>
            <a:r>
              <a:rPr lang="zh-CN" altLang="en-US" sz="1800" b="1" dirty="0">
                <a:solidFill>
                  <a:srgbClr val="0070C0"/>
                </a:solidFill>
              </a:rPr>
              <a:t>系中运动的描述</a:t>
            </a:r>
            <a:endParaRPr lang="en-US" altLang="zh-CN" sz="195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</a:rPr>
              <a:t>切向加速度和法向加速度</a:t>
            </a:r>
            <a:r>
              <a:rPr lang="zh-CN" altLang="zh-CN" sz="1800" dirty="0">
                <a:solidFill>
                  <a:srgbClr val="000000"/>
                </a:solidFill>
              </a:rPr>
              <a:t>：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2571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</a:rPr>
              <a:t>考虑加速度的方向？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              </a:t>
            </a:r>
            <a:r>
              <a:rPr lang="en-US" altLang="zh-CN" sz="1800" b="1" dirty="0">
                <a:solidFill>
                  <a:srgbClr val="0070C0"/>
                </a:solidFill>
              </a:rPr>
              <a:t>      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8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95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950" dirty="0">
              <a:solidFill>
                <a:srgbClr val="000000"/>
              </a:solidFill>
            </a:endParaRPr>
          </a:p>
          <a:p>
            <a:pPr marL="266700" lvl="1" indent="-266700">
              <a:lnSpc>
                <a:spcPct val="150000"/>
              </a:lnSpc>
              <a:buFont typeface="Wingdings" pitchFamily="2" charset="2"/>
              <a:buChar char="p"/>
            </a:pPr>
            <a:endParaRPr lang="en-US" altLang="zh-CN" sz="21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1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1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1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sz="2100" dirty="0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51" y="2197632"/>
            <a:ext cx="1485900" cy="1521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197632"/>
            <a:ext cx="26289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6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914400" y="1333500"/>
            <a:ext cx="7315200" cy="16073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19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一质点运动轨迹如下图所示，</a:t>
            </a:r>
            <a:r>
              <a:rPr kumimoji="0" lang="en-US" altLang="zh-CN" sz="19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r>
              <a:rPr kumimoji="0" lang="zh-CN" altLang="en-US" sz="19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点处可能的加速度为（    ）</a:t>
            </a: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1178719" y="2995017"/>
            <a:ext cx="385763" cy="385763"/>
          </a:xfrm>
          <a:prstGeom prst="rect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2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1178719" y="3423642"/>
            <a:ext cx="385763" cy="385763"/>
          </a:xfrm>
          <a:prstGeom prst="rect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2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6"/>
            </p:custDataLst>
          </p:nvPr>
        </p:nvSpPr>
        <p:spPr bwMode="auto">
          <a:xfrm>
            <a:off x="1178719" y="3852267"/>
            <a:ext cx="385763" cy="385763"/>
          </a:xfrm>
          <a:prstGeom prst="rect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2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>
            <a:off x="1178719" y="4280892"/>
            <a:ext cx="385763" cy="385763"/>
          </a:xfrm>
          <a:prstGeom prst="rect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2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 bwMode="auto">
          <a:xfrm>
            <a:off x="6686550" y="5518547"/>
            <a:ext cx="1157288" cy="30861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1" name="矩形 20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178719" y="4709517"/>
            <a:ext cx="385763" cy="385763"/>
          </a:xfrm>
          <a:prstGeom prst="rect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</a:t>
            </a:r>
            <a:endParaRPr lang="zh-CN" altLang="en-US" sz="12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3" name="矩形 22"/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1178719" y="5138142"/>
            <a:ext cx="385763" cy="385763"/>
          </a:xfrm>
          <a:prstGeom prst="rect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</a:t>
            </a:r>
            <a:endParaRPr lang="zh-CN" altLang="en-US" sz="12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762684" y="2680736"/>
            <a:ext cx="4219266" cy="1846571"/>
            <a:chOff x="5414845" y="3883751"/>
            <a:chExt cx="5625688" cy="2462095"/>
          </a:xfrm>
        </p:grpSpPr>
        <p:sp>
          <p:nvSpPr>
            <p:cNvPr id="26" name="任意多边形 25"/>
            <p:cNvSpPr/>
            <p:nvPr/>
          </p:nvSpPr>
          <p:spPr bwMode="auto">
            <a:xfrm>
              <a:off x="5655733" y="4941829"/>
              <a:ext cx="5384800" cy="1012995"/>
            </a:xfrm>
            <a:custGeom>
              <a:avLst/>
              <a:gdLst>
                <a:gd name="connsiteX0" fmla="*/ 0 w 6310489"/>
                <a:gd name="connsiteY0" fmla="*/ 706314 h 1012995"/>
                <a:gd name="connsiteX1" fmla="*/ 237067 w 6310489"/>
                <a:gd name="connsiteY1" fmla="*/ 424092 h 1012995"/>
                <a:gd name="connsiteX2" fmla="*/ 891823 w 6310489"/>
                <a:gd name="connsiteY2" fmla="*/ 74136 h 1012995"/>
                <a:gd name="connsiteX3" fmla="*/ 1952978 w 6310489"/>
                <a:gd name="connsiteY3" fmla="*/ 85425 h 1012995"/>
                <a:gd name="connsiteX4" fmla="*/ 3849511 w 6310489"/>
                <a:gd name="connsiteY4" fmla="*/ 977247 h 1012995"/>
                <a:gd name="connsiteX5" fmla="*/ 5283200 w 6310489"/>
                <a:gd name="connsiteY5" fmla="*/ 807914 h 1012995"/>
                <a:gd name="connsiteX6" fmla="*/ 6220178 w 6310489"/>
                <a:gd name="connsiteY6" fmla="*/ 536981 h 1012995"/>
                <a:gd name="connsiteX7" fmla="*/ 6220178 w 6310489"/>
                <a:gd name="connsiteY7" fmla="*/ 536981 h 1012995"/>
                <a:gd name="connsiteX8" fmla="*/ 6310489 w 6310489"/>
                <a:gd name="connsiteY8" fmla="*/ 514403 h 101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10489" h="1012995">
                  <a:moveTo>
                    <a:pt x="0" y="706314"/>
                  </a:moveTo>
                  <a:cubicBezTo>
                    <a:pt x="44215" y="617884"/>
                    <a:pt x="88430" y="529455"/>
                    <a:pt x="237067" y="424092"/>
                  </a:cubicBezTo>
                  <a:cubicBezTo>
                    <a:pt x="385704" y="318729"/>
                    <a:pt x="605838" y="130580"/>
                    <a:pt x="891823" y="74136"/>
                  </a:cubicBezTo>
                  <a:cubicBezTo>
                    <a:pt x="1177808" y="17692"/>
                    <a:pt x="1460030" y="-65093"/>
                    <a:pt x="1952978" y="85425"/>
                  </a:cubicBezTo>
                  <a:cubicBezTo>
                    <a:pt x="2445926" y="235943"/>
                    <a:pt x="3294474" y="856832"/>
                    <a:pt x="3849511" y="977247"/>
                  </a:cubicBezTo>
                  <a:cubicBezTo>
                    <a:pt x="4404548" y="1097662"/>
                    <a:pt x="4888089" y="881292"/>
                    <a:pt x="5283200" y="807914"/>
                  </a:cubicBezTo>
                  <a:cubicBezTo>
                    <a:pt x="5678311" y="734536"/>
                    <a:pt x="6220178" y="536981"/>
                    <a:pt x="6220178" y="536981"/>
                  </a:cubicBezTo>
                  <a:lnTo>
                    <a:pt x="6220178" y="536981"/>
                  </a:lnTo>
                  <a:lnTo>
                    <a:pt x="6310489" y="514403"/>
                  </a:lnTo>
                </a:path>
              </a:pathLst>
            </a:custGeom>
            <a:ln>
              <a:solidFill>
                <a:srgbClr val="3709B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z="1800">
                <a:solidFill>
                  <a:srgbClr val="000000"/>
                </a:solidFill>
              </a:endParaRPr>
            </a:p>
          </p:txBody>
        </p:sp>
        <p:cxnSp>
          <p:nvCxnSpPr>
            <p:cNvPr id="27" name="直接箭头连接符 26"/>
            <p:cNvCxnSpPr>
              <a:stCxn id="26" idx="2"/>
            </p:cNvCxnSpPr>
            <p:nvPr/>
          </p:nvCxnSpPr>
          <p:spPr bwMode="auto">
            <a:xfrm flipH="1">
              <a:off x="6039556" y="5015965"/>
              <a:ext cx="377178" cy="64528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直接箭头连接符 27"/>
            <p:cNvCxnSpPr>
              <a:stCxn id="26" idx="2"/>
            </p:cNvCxnSpPr>
            <p:nvPr/>
          </p:nvCxnSpPr>
          <p:spPr bwMode="auto">
            <a:xfrm>
              <a:off x="6416734" y="5015965"/>
              <a:ext cx="311444" cy="9388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直接箭头连接符 28"/>
            <p:cNvCxnSpPr>
              <a:stCxn id="26" idx="2"/>
            </p:cNvCxnSpPr>
            <p:nvPr/>
          </p:nvCxnSpPr>
          <p:spPr bwMode="auto">
            <a:xfrm>
              <a:off x="6416734" y="5015965"/>
              <a:ext cx="1045222" cy="38981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直接箭头连接符 29"/>
            <p:cNvCxnSpPr>
              <a:stCxn id="26" idx="2"/>
            </p:cNvCxnSpPr>
            <p:nvPr/>
          </p:nvCxnSpPr>
          <p:spPr bwMode="auto">
            <a:xfrm flipH="1" flipV="1">
              <a:off x="5728112" y="4941829"/>
              <a:ext cx="688622" cy="741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直接箭头连接符 30"/>
            <p:cNvCxnSpPr>
              <a:stCxn id="26" idx="2"/>
            </p:cNvCxnSpPr>
            <p:nvPr/>
          </p:nvCxnSpPr>
          <p:spPr bwMode="auto">
            <a:xfrm flipV="1">
              <a:off x="6416734" y="4278489"/>
              <a:ext cx="155722" cy="7374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直接箭头连接符 31"/>
            <p:cNvCxnSpPr>
              <a:stCxn id="26" idx="2"/>
            </p:cNvCxnSpPr>
            <p:nvPr/>
          </p:nvCxnSpPr>
          <p:spPr bwMode="auto">
            <a:xfrm flipV="1">
              <a:off x="6416734" y="4647227"/>
              <a:ext cx="940744" cy="3687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3" name="文本框 32"/>
            <p:cNvSpPr txBox="1"/>
            <p:nvPr/>
          </p:nvSpPr>
          <p:spPr>
            <a:xfrm>
              <a:off x="6072424" y="4550807"/>
              <a:ext cx="51543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CN" sz="1800" i="1" dirty="0">
                  <a:solidFill>
                    <a:srgbClr val="000000"/>
                  </a:solidFill>
                  <a:latin typeface="Times New Roman"/>
                  <a:ea typeface="宋体"/>
                </a:rPr>
                <a:t>A</a:t>
              </a:r>
              <a:endParaRPr kumimoji="0" lang="zh-CN" altLang="en-US" sz="1800" i="1" dirty="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  <p:graphicFrame>
          <p:nvGraphicFramePr>
            <p:cNvPr id="34" name="对象 33"/>
            <p:cNvGraphicFramePr>
              <a:graphicFrameLocks noChangeAspect="1"/>
            </p:cNvGraphicFramePr>
            <p:nvPr>
              <p:extLst/>
            </p:nvPr>
          </p:nvGraphicFramePr>
          <p:xfrm>
            <a:off x="5414845" y="4508996"/>
            <a:ext cx="313267" cy="469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26" name="Equation" r:id="rId18" imgW="152280" imgH="228600" progId="Equation.DSMT4">
                    <p:embed/>
                  </p:oleObj>
                </mc:Choice>
                <mc:Fallback>
                  <p:oleObj name="Equation" r:id="rId18" imgW="1522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5414845" y="4508996"/>
                          <a:ext cx="313267" cy="4699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对象 34"/>
            <p:cNvGraphicFramePr>
              <a:graphicFrameLocks noChangeAspect="1"/>
            </p:cNvGraphicFramePr>
            <p:nvPr>
              <p:extLst/>
            </p:nvPr>
          </p:nvGraphicFramePr>
          <p:xfrm>
            <a:off x="6355042" y="3883751"/>
            <a:ext cx="341312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27" name="Equation" r:id="rId20" imgW="164880" imgH="228600" progId="Equation.DSMT4">
                    <p:embed/>
                  </p:oleObj>
                </mc:Choice>
                <mc:Fallback>
                  <p:oleObj name="Equation" r:id="rId20" imgW="1648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6355042" y="3883751"/>
                          <a:ext cx="341312" cy="469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对象 35"/>
            <p:cNvGraphicFramePr>
              <a:graphicFrameLocks noChangeAspect="1"/>
            </p:cNvGraphicFramePr>
            <p:nvPr>
              <p:extLst/>
            </p:nvPr>
          </p:nvGraphicFramePr>
          <p:xfrm>
            <a:off x="7276483" y="4280334"/>
            <a:ext cx="341312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28" name="Equation" r:id="rId22" imgW="164880" imgH="228600" progId="Equation.DSMT4">
                    <p:embed/>
                  </p:oleObj>
                </mc:Choice>
                <mc:Fallback>
                  <p:oleObj name="Equation" r:id="rId22" imgW="1648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7276483" y="4280334"/>
                          <a:ext cx="341312" cy="469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对象 36"/>
            <p:cNvGraphicFramePr>
              <a:graphicFrameLocks noChangeAspect="1"/>
            </p:cNvGraphicFramePr>
            <p:nvPr>
              <p:extLst/>
            </p:nvPr>
          </p:nvGraphicFramePr>
          <p:xfrm>
            <a:off x="5711825" y="5605463"/>
            <a:ext cx="338138" cy="446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29" name="Equation" r:id="rId24" imgW="164880" imgH="228600" progId="Equation.DSMT4">
                    <p:embed/>
                  </p:oleObj>
                </mc:Choice>
                <mc:Fallback>
                  <p:oleObj name="Equation" r:id="rId24" imgW="1648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5711825" y="5605463"/>
                          <a:ext cx="338138" cy="4460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/>
            <p:cNvGraphicFramePr>
              <a:graphicFrameLocks noChangeAspect="1"/>
            </p:cNvGraphicFramePr>
            <p:nvPr>
              <p:extLst/>
            </p:nvPr>
          </p:nvGraphicFramePr>
          <p:xfrm>
            <a:off x="6598561" y="5899759"/>
            <a:ext cx="338138" cy="446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30" name="Equation" r:id="rId26" imgW="164880" imgH="228600" progId="Equation.DSMT4">
                    <p:embed/>
                  </p:oleObj>
                </mc:Choice>
                <mc:Fallback>
                  <p:oleObj name="Equation" r:id="rId26" imgW="1648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6598561" y="5899759"/>
                          <a:ext cx="338138" cy="4460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/>
            <p:cNvGraphicFramePr>
              <a:graphicFrameLocks noChangeAspect="1"/>
            </p:cNvGraphicFramePr>
            <p:nvPr>
              <p:extLst/>
            </p:nvPr>
          </p:nvGraphicFramePr>
          <p:xfrm>
            <a:off x="7455841" y="5306943"/>
            <a:ext cx="338138" cy="446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31" name="Equation" r:id="rId28" imgW="164880" imgH="228600" progId="Equation.DSMT4">
                    <p:embed/>
                  </p:oleObj>
                </mc:Choice>
                <mc:Fallback>
                  <p:oleObj name="Equation" r:id="rId28" imgW="1648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7455841" y="5306943"/>
                          <a:ext cx="338138" cy="4460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文本框 39"/>
            <p:cNvSpPr txBox="1"/>
            <p:nvPr/>
          </p:nvSpPr>
          <p:spPr>
            <a:xfrm>
              <a:off x="9001889" y="5527991"/>
              <a:ext cx="51543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CN" sz="1800" i="1" dirty="0">
                  <a:solidFill>
                    <a:srgbClr val="000000"/>
                  </a:solidFill>
                  <a:latin typeface="Times New Roman"/>
                  <a:ea typeface="宋体"/>
                </a:rPr>
                <a:t>B</a:t>
              </a:r>
              <a:endParaRPr kumimoji="0" lang="zh-CN" altLang="en-US" sz="1800" i="1" dirty="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</p:grpSp>
      <p:graphicFrame>
        <p:nvGraphicFramePr>
          <p:cNvPr id="41" name="对象 40"/>
          <p:cNvGraphicFramePr>
            <a:graphicFrameLocks noChangeAspect="1"/>
          </p:cNvGraphicFramePr>
          <p:nvPr>
            <p:extLst/>
          </p:nvPr>
        </p:nvGraphicFramePr>
        <p:xfrm>
          <a:off x="1847365" y="2932740"/>
          <a:ext cx="26881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32" name="Equation" r:id="rId30" imgW="152280" imgH="228600" progId="Equation.DSMT4">
                  <p:embed/>
                </p:oleObj>
              </mc:Choice>
              <mc:Fallback>
                <p:oleObj name="Equation" r:id="rId3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847365" y="2932740"/>
                        <a:ext cx="268817" cy="40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>
            <p:extLst/>
          </p:nvPr>
        </p:nvGraphicFramePr>
        <p:xfrm>
          <a:off x="1841898" y="3402807"/>
          <a:ext cx="291703" cy="402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33" name="Equation" r:id="rId32" imgW="164880" imgH="228600" progId="Equation.DSMT4">
                  <p:embed/>
                </p:oleObj>
              </mc:Choice>
              <mc:Fallback>
                <p:oleObj name="Equation" r:id="rId3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841898" y="3402807"/>
                        <a:ext cx="291703" cy="402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extLst/>
          </p:nvPr>
        </p:nvGraphicFramePr>
        <p:xfrm>
          <a:off x="1872853" y="3851672"/>
          <a:ext cx="290513" cy="403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34" name="Equation" r:id="rId34" imgW="164880" imgH="228600" progId="Equation.DSMT4">
                  <p:embed/>
                </p:oleObj>
              </mc:Choice>
              <mc:Fallback>
                <p:oleObj name="Equation" r:id="rId3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872853" y="3851672"/>
                        <a:ext cx="290513" cy="403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>
            <p:extLst/>
          </p:nvPr>
        </p:nvGraphicFramePr>
        <p:xfrm>
          <a:off x="1856185" y="4266010"/>
          <a:ext cx="291703" cy="403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35" name="Equation" r:id="rId36" imgW="164880" imgH="228600" progId="Equation.DSMT4">
                  <p:embed/>
                </p:oleObj>
              </mc:Choice>
              <mc:Fallback>
                <p:oleObj name="Equation" r:id="rId3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856185" y="4266010"/>
                        <a:ext cx="291703" cy="403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extLst/>
          </p:nvPr>
        </p:nvGraphicFramePr>
        <p:xfrm>
          <a:off x="1876425" y="4698207"/>
          <a:ext cx="290513" cy="402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36" name="Equation" r:id="rId38" imgW="164880" imgH="228600" progId="Equation.DSMT4">
                  <p:embed/>
                </p:oleObj>
              </mc:Choice>
              <mc:Fallback>
                <p:oleObj name="Equation" r:id="rId3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876425" y="4698207"/>
                        <a:ext cx="290513" cy="402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>
            <p:extLst/>
          </p:nvPr>
        </p:nvGraphicFramePr>
        <p:xfrm>
          <a:off x="1875235" y="5180410"/>
          <a:ext cx="291703" cy="403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37" name="Equation" r:id="rId40" imgW="164880" imgH="228600" progId="Equation.DSMT4">
                  <p:embed/>
                </p:oleObj>
              </mc:Choice>
              <mc:Fallback>
                <p:oleObj name="Equation" r:id="rId4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1875235" y="5180410"/>
                        <a:ext cx="291703" cy="403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/>
          <p:cNvGrpSpPr/>
          <p:nvPr>
            <p:custDataLst>
              <p:tags r:id="rId11"/>
            </p:custDataLst>
          </p:nvPr>
        </p:nvGrpSpPr>
        <p:grpSpPr>
          <a:xfrm>
            <a:off x="0" y="0"/>
            <a:ext cx="9144000" cy="490220"/>
            <a:chOff x="0" y="-1143000"/>
            <a:chExt cx="12192000" cy="653627"/>
          </a:xfrm>
        </p:grpSpPr>
        <p:sp>
          <p:nvSpPr>
            <p:cNvPr id="14" name="TitleBackground"/>
            <p:cNvSpPr/>
            <p:nvPr>
              <p:custDataLst>
                <p:tags r:id="rId13"/>
              </p:custDataLst>
            </p:nvPr>
          </p:nvSpPr>
          <p:spPr bwMode="auto">
            <a:xfrm>
              <a:off x="0" y="-1143000"/>
              <a:ext cx="12192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" name="ColorBlock"/>
            <p:cNvSpPr/>
            <p:nvPr>
              <p:custDataLst>
                <p:tags r:id="rId14"/>
              </p:custDataLst>
            </p:nvPr>
          </p:nvSpPr>
          <p:spPr bwMode="auto">
            <a:xfrm>
              <a:off x="0" y="-114300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6" name="TypeText"/>
            <p:cNvSpPr txBox="1"/>
            <p:nvPr>
              <p:custDataLst>
                <p:tags r:id="rId15"/>
              </p:custDataLst>
            </p:nvPr>
          </p:nvSpPr>
          <p:spPr>
            <a:xfrm>
              <a:off x="338667" y="-114300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zh-CN" altLang="en-US" sz="195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16"/>
              </p:custDataLst>
            </p:nvPr>
          </p:nvSpPr>
          <p:spPr>
            <a:xfrm>
              <a:off x="1670473" y="-997373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CN" sz="15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kumimoji="0" lang="zh-CN" altLang="en-US" sz="15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" name="图片 5"/>
          <p:cNvPicPr>
            <a:picLocks/>
          </p:cNvPicPr>
          <p:nvPr>
            <p:custDataLst>
              <p:tags r:id="rId12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653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11560" y="692696"/>
            <a:ext cx="82786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kern="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数学知识：矢量运算</a:t>
            </a:r>
            <a:endParaRPr lang="en-US" altLang="zh-CN" sz="2800" kern="0" dirty="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若         ，</a:t>
            </a: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两</a:t>
            </a: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矢量垂直；</a:t>
            </a:r>
            <a:endParaRPr lang="en-US" altLang="zh-CN" sz="24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若         </a:t>
            </a: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，两矢量平行</a:t>
            </a: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24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利用矢量的坐标表示：</a:t>
            </a:r>
            <a:endParaRPr lang="en-US" altLang="zh-CN" sz="24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可以求得：</a:t>
            </a:r>
            <a:endParaRPr lang="en-US" altLang="zh-CN" sz="24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528894"/>
              </p:ext>
            </p:extLst>
          </p:nvPr>
        </p:nvGraphicFramePr>
        <p:xfrm>
          <a:off x="1835697" y="1444635"/>
          <a:ext cx="1152128" cy="472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14" name="Equation" r:id="rId3" imgW="495000" imgH="203040" progId="Equation.DSMT4">
                  <p:embed/>
                </p:oleObj>
              </mc:Choice>
              <mc:Fallback>
                <p:oleObj name="Equation" r:id="rId3" imgW="4950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7" y="1444635"/>
                        <a:ext cx="1152128" cy="472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201407"/>
              </p:ext>
            </p:extLst>
          </p:nvPr>
        </p:nvGraphicFramePr>
        <p:xfrm>
          <a:off x="1815337" y="2060848"/>
          <a:ext cx="1244495" cy="452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15" name="Equation" r:id="rId5" imgW="558720" imgH="203040" progId="Equation.DSMT4">
                  <p:embed/>
                </p:oleObj>
              </mc:Choice>
              <mc:Fallback>
                <p:oleObj name="Equation" r:id="rId5" imgW="558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15337" y="2060848"/>
                        <a:ext cx="1244495" cy="452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79143"/>
              </p:ext>
            </p:extLst>
          </p:nvPr>
        </p:nvGraphicFramePr>
        <p:xfrm>
          <a:off x="1331640" y="3261166"/>
          <a:ext cx="6048672" cy="620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16" name="Equation" r:id="rId7" imgW="2476440" imgH="253800" progId="Equation.DSMT4">
                  <p:embed/>
                </p:oleObj>
              </mc:Choice>
              <mc:Fallback>
                <p:oleObj name="Equation" r:id="rId7" imgW="2476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31640" y="3261166"/>
                        <a:ext cx="6048672" cy="620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148085"/>
              </p:ext>
            </p:extLst>
          </p:nvPr>
        </p:nvGraphicFramePr>
        <p:xfrm>
          <a:off x="3061386" y="3933056"/>
          <a:ext cx="3283565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17" name="Equation" r:id="rId9" imgW="1447560" imgH="253800" progId="Equation.DSMT4">
                  <p:embed/>
                </p:oleObj>
              </mc:Choice>
              <mc:Fallback>
                <p:oleObj name="Equation" r:id="rId9" imgW="1447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61386" y="3933056"/>
                        <a:ext cx="3283565" cy="576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762802"/>
              </p:ext>
            </p:extLst>
          </p:nvPr>
        </p:nvGraphicFramePr>
        <p:xfrm>
          <a:off x="1331640" y="4485773"/>
          <a:ext cx="7335162" cy="570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18" name="Equation" r:id="rId11" imgW="3263760" imgH="253800" progId="Equation.DSMT4">
                  <p:embed/>
                </p:oleObj>
              </mc:Choice>
              <mc:Fallback>
                <p:oleObj name="Equation" r:id="rId11" imgW="32637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31640" y="4485773"/>
                        <a:ext cx="7335162" cy="570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425645"/>
              </p:ext>
            </p:extLst>
          </p:nvPr>
        </p:nvGraphicFramePr>
        <p:xfrm>
          <a:off x="2087724" y="5082014"/>
          <a:ext cx="1944216" cy="1651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19" name="Equation" r:id="rId13" imgW="927000" imgH="787320" progId="Equation.DSMT4">
                  <p:embed/>
                </p:oleObj>
              </mc:Choice>
              <mc:Fallback>
                <p:oleObj name="Equation" r:id="rId13" imgW="927000" imgH="787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87724" y="5082014"/>
                        <a:ext cx="1944216" cy="1651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504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 bwMode="auto">
          <a:xfrm>
            <a:off x="704646" y="692696"/>
            <a:ext cx="6480720" cy="3838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70C0"/>
                </a:solidFill>
              </a:rPr>
              <a:t>自然</a:t>
            </a:r>
            <a:r>
              <a:rPr lang="zh-CN" altLang="zh-CN" sz="2400" b="1" dirty="0">
                <a:solidFill>
                  <a:srgbClr val="0070C0"/>
                </a:solidFill>
              </a:rPr>
              <a:t>坐标</a:t>
            </a:r>
            <a:r>
              <a:rPr lang="zh-CN" altLang="en-US" sz="2400" b="1" dirty="0">
                <a:solidFill>
                  <a:srgbClr val="0070C0"/>
                </a:solidFill>
              </a:rPr>
              <a:t>系中运动的描述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</a:rPr>
              <a:t>切向加速度和法向加速度</a:t>
            </a:r>
            <a:r>
              <a:rPr lang="zh-CN" altLang="zh-CN" sz="2400" dirty="0">
                <a:solidFill>
                  <a:srgbClr val="000000"/>
                </a:solidFill>
              </a:rPr>
              <a:t>：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               </a:t>
            </a:r>
            <a:r>
              <a:rPr lang="en-US" altLang="zh-CN" sz="2400" b="1" dirty="0">
                <a:solidFill>
                  <a:srgbClr val="0070C0"/>
                </a:solidFill>
              </a:rPr>
              <a:t>      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266700" lvl="1" indent="-266700">
              <a:lnSpc>
                <a:spcPct val="150000"/>
              </a:lnSpc>
              <a:buFont typeface="Wingdings" pitchFamily="2" charset="2"/>
              <a:buChar char="p"/>
            </a:pPr>
            <a:endParaRPr lang="en-US" altLang="zh-CN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8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8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8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066" y="1376999"/>
            <a:ext cx="2019300" cy="1581150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1115351" y="2316041"/>
          <a:ext cx="7748248" cy="2982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51" name="Equation" r:id="rId4" imgW="4419360" imgH="1701720" progId="Equation.DSMT4">
                  <p:embed/>
                </p:oleObj>
              </mc:Choice>
              <mc:Fallback>
                <p:oleObj name="Equation" r:id="rId4" imgW="4419360" imgH="1701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5351" y="2316041"/>
                        <a:ext cx="7748248" cy="2982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187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836612" y="1496351"/>
          <a:ext cx="6272828" cy="3103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75" name="Equation" r:id="rId3" imgW="3593880" imgH="1777680" progId="Equation.DSMT4">
                  <p:embed/>
                </p:oleObj>
              </mc:Choice>
              <mc:Fallback>
                <p:oleObj name="Equation" r:id="rId3" imgW="3593880" imgH="1777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6612" y="1496351"/>
                        <a:ext cx="6272828" cy="31031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344" y="4179094"/>
            <a:ext cx="1821656" cy="182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 bwMode="auto">
          <a:xfrm>
            <a:off x="940587" y="990461"/>
            <a:ext cx="6480720" cy="3838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</a:rPr>
              <a:t>自然</a:t>
            </a:r>
            <a:r>
              <a:rPr lang="zh-CN" altLang="zh-CN" sz="2000" b="1" dirty="0">
                <a:solidFill>
                  <a:srgbClr val="0070C0"/>
                </a:solidFill>
              </a:rPr>
              <a:t>坐标</a:t>
            </a:r>
            <a:r>
              <a:rPr lang="zh-CN" altLang="en-US" sz="2000" b="1" dirty="0">
                <a:solidFill>
                  <a:srgbClr val="0070C0"/>
                </a:solidFill>
              </a:rPr>
              <a:t>系中运动的描述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</a:rPr>
              <a:t>切向加速度和法向加速度</a:t>
            </a:r>
            <a:r>
              <a:rPr lang="zh-CN" altLang="zh-CN" sz="2000" dirty="0">
                <a:solidFill>
                  <a:srgbClr val="000000"/>
                </a:solidFill>
              </a:rPr>
              <a:t>：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</a:rPr>
              <a:t>加速度的大小（绝对值）：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         </a:t>
            </a:r>
            <a:r>
              <a:rPr lang="en-US" altLang="zh-CN" sz="2000" b="1" dirty="0">
                <a:solidFill>
                  <a:srgbClr val="0070C0"/>
                </a:solidFill>
              </a:rPr>
              <a:t>      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</a:endParaRPr>
          </a:p>
          <a:p>
            <a:pPr marL="266700" lvl="1" indent="-266700">
              <a:lnSpc>
                <a:spcPct val="150000"/>
              </a:lnSpc>
              <a:buFont typeface="Wingdings" pitchFamily="2" charset="2"/>
              <a:buChar char="p"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4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1871700" y="2294874"/>
          <a:ext cx="3308477" cy="1836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32" name="Equation" r:id="rId3" imgW="2539800" imgH="1409400" progId="Equation.DSMT4">
                  <p:embed/>
                </p:oleObj>
              </mc:Choice>
              <mc:Fallback>
                <p:oleObj name="Equation" r:id="rId3" imgW="2539800" imgH="140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71700" y="2294874"/>
                        <a:ext cx="3308477" cy="18362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811771" y="3039852"/>
            <a:ext cx="405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C00000"/>
                </a:solidFill>
                <a:latin typeface="Times New Roman"/>
                <a:ea typeface="宋体"/>
              </a:rPr>
              <a:t>切向加速度，表示速度大小的变化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811771" y="3570479"/>
            <a:ext cx="405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C00000"/>
                </a:solidFill>
                <a:latin typeface="Times New Roman"/>
                <a:ea typeface="宋体"/>
              </a:rPr>
              <a:t>法向加速度，表示速度方向的变化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1879764" y="4517366"/>
          <a:ext cx="4602367" cy="720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33" name="Equation" r:id="rId5" imgW="3733560" imgH="583920" progId="Equation.DSMT4">
                  <p:embed/>
                </p:oleObj>
              </mc:Choice>
              <mc:Fallback>
                <p:oleObj name="Equation" r:id="rId5" imgW="373356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79764" y="4517366"/>
                        <a:ext cx="4602367" cy="720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110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 bwMode="auto">
          <a:xfrm>
            <a:off x="899592" y="692696"/>
            <a:ext cx="6480720" cy="3838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70C0"/>
                </a:solidFill>
              </a:rPr>
              <a:t>自然</a:t>
            </a:r>
            <a:r>
              <a:rPr lang="zh-CN" altLang="zh-CN" sz="2400" b="1" dirty="0">
                <a:solidFill>
                  <a:srgbClr val="0070C0"/>
                </a:solidFill>
              </a:rPr>
              <a:t>坐标</a:t>
            </a:r>
            <a:r>
              <a:rPr lang="zh-CN" altLang="en-US" sz="2400" b="1" dirty="0">
                <a:solidFill>
                  <a:srgbClr val="0070C0"/>
                </a:solidFill>
              </a:rPr>
              <a:t>系中运动的描述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</a:rPr>
              <a:t>如果运动方程  已知</a:t>
            </a:r>
            <a:r>
              <a:rPr lang="zh-CN" altLang="zh-CN" sz="2400" dirty="0">
                <a:solidFill>
                  <a:srgbClr val="000000"/>
                </a:solidFill>
              </a:rPr>
              <a:t>：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</a:rPr>
              <a:t>可以求得：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</a:rPr>
              <a:t>如何求得轨迹上任一点的曲率半径？    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               </a:t>
            </a:r>
            <a:r>
              <a:rPr lang="en-US" altLang="zh-CN" sz="2400" b="1" dirty="0">
                <a:solidFill>
                  <a:srgbClr val="0070C0"/>
                </a:solidFill>
              </a:rPr>
              <a:t>      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266700" lvl="1" indent="-266700">
              <a:lnSpc>
                <a:spcPct val="150000"/>
              </a:lnSpc>
              <a:buFont typeface="Wingdings" pitchFamily="2" charset="2"/>
              <a:buChar char="p"/>
            </a:pPr>
            <a:endParaRPr lang="en-US" altLang="zh-CN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8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8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8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701998"/>
              </p:ext>
            </p:extLst>
          </p:nvPr>
        </p:nvGraphicFramePr>
        <p:xfrm>
          <a:off x="4265340" y="1400886"/>
          <a:ext cx="1351119" cy="1039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56" name="Equation" r:id="rId3" imgW="660240" imgH="507960" progId="Equation.DSMT4">
                  <p:embed/>
                </p:oleObj>
              </mc:Choice>
              <mc:Fallback>
                <p:oleObj name="Equation" r:id="rId3" imgW="66024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65340" y="1400886"/>
                        <a:ext cx="1351119" cy="1039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673798"/>
              </p:ext>
            </p:extLst>
          </p:nvPr>
        </p:nvGraphicFramePr>
        <p:xfrm>
          <a:off x="1547664" y="3922793"/>
          <a:ext cx="3132348" cy="2325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57" name="Equation" r:id="rId5" imgW="2120760" imgH="1574640" progId="Equation.DSMT4">
                  <p:embed/>
                </p:oleObj>
              </mc:Choice>
              <mc:Fallback>
                <p:oleObj name="Equation" r:id="rId5" imgW="2120760" imgH="1574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7664" y="3922793"/>
                        <a:ext cx="3132348" cy="2325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284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057900" y="5543550"/>
            <a:ext cx="1428750" cy="342900"/>
          </a:xfrm>
        </p:spPr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61206" y="692118"/>
            <a:ext cx="5829300" cy="540060"/>
          </a:xfrm>
        </p:spPr>
        <p:txBody>
          <a:bodyPr/>
          <a:lstStyle/>
          <a:p>
            <a:pPr marL="342900" lvl="1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70C0"/>
                </a:solidFill>
              </a:rPr>
              <a:t>自然</a:t>
            </a:r>
            <a:r>
              <a:rPr lang="zh-CN" altLang="zh-CN" sz="2400" b="1" dirty="0">
                <a:solidFill>
                  <a:srgbClr val="0070C0"/>
                </a:solidFill>
              </a:rPr>
              <a:t>坐标</a:t>
            </a:r>
            <a:r>
              <a:rPr lang="zh-CN" altLang="en-US" sz="2400" b="1" dirty="0">
                <a:solidFill>
                  <a:srgbClr val="0070C0"/>
                </a:solidFill>
              </a:rPr>
              <a:t>系中运动的描述</a:t>
            </a:r>
            <a:endParaRPr lang="en-US" altLang="zh-CN" sz="2400" dirty="0"/>
          </a:p>
        </p:txBody>
      </p:sp>
      <p:sp>
        <p:nvSpPr>
          <p:cNvPr id="9" name="标题 5"/>
          <p:cNvSpPr txBox="1">
            <a:spLocks/>
          </p:cNvSpPr>
          <p:nvPr/>
        </p:nvSpPr>
        <p:spPr bwMode="auto">
          <a:xfrm>
            <a:off x="1225692" y="2235141"/>
            <a:ext cx="788074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  <a:defRPr/>
            </a:pPr>
            <a:r>
              <a:rPr lang="zh-CN" altLang="en-US" kern="0" dirty="0">
                <a:solidFill>
                  <a:srgbClr val="000000"/>
                </a:solidFill>
                <a:latin typeface="Times New Roman"/>
                <a:ea typeface="宋体"/>
              </a:rPr>
              <a:t>切向加速度：            ，方向总是切线方向。</a:t>
            </a:r>
            <a:endParaRPr lang="en-US" altLang="zh-CN" kern="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  <a:defRPr/>
            </a:pPr>
            <a:endParaRPr lang="en-US" altLang="zh-CN" kern="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  <a:defRPr/>
            </a:pPr>
            <a:r>
              <a:rPr lang="zh-CN" altLang="en-US" kern="0" dirty="0">
                <a:solidFill>
                  <a:srgbClr val="000000"/>
                </a:solidFill>
                <a:latin typeface="Times New Roman"/>
                <a:ea typeface="宋体"/>
              </a:rPr>
              <a:t>法向加速度：</a:t>
            </a:r>
            <a:r>
              <a:rPr lang="en-US" altLang="zh-CN" kern="0" dirty="0">
                <a:solidFill>
                  <a:srgbClr val="000000"/>
                </a:solidFill>
                <a:latin typeface="Times New Roman"/>
                <a:ea typeface="宋体"/>
              </a:rPr>
              <a:t>	       </a:t>
            </a:r>
            <a:r>
              <a:rPr lang="zh-CN" altLang="en-US" kern="0" dirty="0">
                <a:solidFill>
                  <a:srgbClr val="000000"/>
                </a:solidFill>
                <a:latin typeface="Times New Roman"/>
                <a:ea typeface="宋体"/>
              </a:rPr>
              <a:t>，方向总是指向圆心</a:t>
            </a:r>
            <a:r>
              <a:rPr lang="en-US" altLang="zh-CN" kern="0" dirty="0">
                <a:solidFill>
                  <a:srgbClr val="000000"/>
                </a:solidFill>
                <a:latin typeface="Times New Roman"/>
                <a:ea typeface="宋体"/>
              </a:rPr>
              <a:t>——</a:t>
            </a:r>
            <a:r>
              <a:rPr lang="zh-CN" altLang="en-US" kern="0" dirty="0">
                <a:solidFill>
                  <a:srgbClr val="000000"/>
                </a:solidFill>
                <a:latin typeface="Times New Roman"/>
                <a:ea typeface="宋体"/>
              </a:rPr>
              <a:t>向心加速度。</a:t>
            </a:r>
            <a:r>
              <a:rPr lang="en-US" altLang="zh-CN" kern="0" dirty="0">
                <a:solidFill>
                  <a:srgbClr val="000000"/>
                </a:solidFill>
                <a:latin typeface="Times New Roman"/>
                <a:ea typeface="宋体"/>
              </a:rPr>
              <a:t/>
            </a:r>
            <a:br>
              <a:rPr lang="en-US" altLang="zh-CN" kern="0" dirty="0">
                <a:solidFill>
                  <a:srgbClr val="000000"/>
                </a:solidFill>
                <a:latin typeface="Times New Roman"/>
                <a:ea typeface="宋体"/>
              </a:rPr>
            </a:br>
            <a:endParaRPr lang="en-US" altLang="zh-CN" kern="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algn="l" eaLnBrk="0" hangingPunct="0">
              <a:defRPr/>
            </a:pPr>
            <a:r>
              <a:rPr lang="en-US" altLang="zh-CN" kern="0" dirty="0">
                <a:solidFill>
                  <a:srgbClr val="000000"/>
                </a:solidFill>
                <a:latin typeface="Times New Roman"/>
                <a:ea typeface="宋体"/>
              </a:rPr>
              <a:t>		         </a:t>
            </a:r>
            <a:r>
              <a:rPr lang="zh-CN" altLang="en-US" kern="0" dirty="0">
                <a:solidFill>
                  <a:srgbClr val="000000"/>
                </a:solidFill>
                <a:latin typeface="Times New Roman"/>
                <a:ea typeface="宋体"/>
              </a:rPr>
              <a:t>，方向偏向圆心。</a:t>
            </a:r>
            <a:endParaRPr lang="en-US" altLang="zh-CN" kern="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  <a:defRPr/>
            </a:pPr>
            <a:endParaRPr lang="en-US" altLang="zh-CN" kern="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  <a:defRPr/>
            </a:pPr>
            <a:r>
              <a:rPr lang="zh-CN" altLang="en-US" kern="0" dirty="0">
                <a:solidFill>
                  <a:srgbClr val="000000"/>
                </a:solidFill>
                <a:latin typeface="Times New Roman"/>
                <a:ea typeface="宋体"/>
              </a:rPr>
              <a:t>对于匀速（率）圆周运动，</a:t>
            </a:r>
            <a:r>
              <a:rPr lang="en-US" altLang="zh-CN" kern="0" dirty="0">
                <a:solidFill>
                  <a:srgbClr val="000000"/>
                </a:solidFill>
                <a:latin typeface="Times New Roman"/>
                <a:ea typeface="宋体"/>
              </a:rPr>
              <a:t/>
            </a:r>
            <a:br>
              <a:rPr lang="en-US" altLang="zh-CN" kern="0" dirty="0">
                <a:solidFill>
                  <a:srgbClr val="000000"/>
                </a:solidFill>
                <a:latin typeface="Times New Roman"/>
                <a:ea typeface="宋体"/>
              </a:rPr>
            </a:br>
            <a:r>
              <a:rPr lang="en-US" altLang="zh-CN" kern="0" dirty="0">
                <a:solidFill>
                  <a:srgbClr val="000000"/>
                </a:solidFill>
                <a:latin typeface="Times New Roman"/>
                <a:ea typeface="宋体"/>
              </a:rPr>
              <a:t>		</a:t>
            </a:r>
          </a:p>
          <a:p>
            <a:pPr algn="l" eaLnBrk="0" hangingPunct="0">
              <a:defRPr/>
            </a:pPr>
            <a:r>
              <a:rPr lang="en-US" altLang="zh-CN" kern="0" dirty="0">
                <a:solidFill>
                  <a:srgbClr val="000000"/>
                </a:solidFill>
                <a:latin typeface="Times New Roman"/>
                <a:ea typeface="宋体"/>
              </a:rPr>
              <a:t>		    </a:t>
            </a:r>
            <a:r>
              <a:rPr lang="zh-CN" altLang="en-US" kern="0" dirty="0">
                <a:solidFill>
                  <a:srgbClr val="000000"/>
                </a:solidFill>
                <a:latin typeface="Times New Roman"/>
                <a:ea typeface="宋体"/>
              </a:rPr>
              <a:t>只有向心加速度。</a:t>
            </a:r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>
            <p:extLst/>
          </p:nvPr>
        </p:nvGraphicFramePr>
        <p:xfrm>
          <a:off x="3613572" y="1970838"/>
          <a:ext cx="796410" cy="61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79" name="公式" r:id="rId3" imgW="507960" imgH="393480" progId="Equation.3">
                  <p:embed/>
                </p:oleObj>
              </mc:Choice>
              <mc:Fallback>
                <p:oleObj name="公式" r:id="rId3" imgW="507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572" y="1970838"/>
                        <a:ext cx="796410" cy="61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>
            <p:extLst/>
          </p:nvPr>
        </p:nvGraphicFramePr>
        <p:xfrm>
          <a:off x="3491880" y="2564905"/>
          <a:ext cx="810090" cy="662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80" name="公式" r:id="rId5" imgW="507960" imgH="419040" progId="Equation.3">
                  <p:embed/>
                </p:oleObj>
              </mc:Choice>
              <mc:Fallback>
                <p:oleObj name="公式" r:id="rId5" imgW="5079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2564905"/>
                        <a:ext cx="810090" cy="6625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05920"/>
              </p:ext>
            </p:extLst>
          </p:nvPr>
        </p:nvGraphicFramePr>
        <p:xfrm>
          <a:off x="1896937" y="3855321"/>
          <a:ext cx="1716635" cy="420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81" name="公式" r:id="rId7" imgW="927000" imgH="228600" progId="Equation.3">
                  <p:embed/>
                </p:oleObj>
              </mc:Choice>
              <mc:Fallback>
                <p:oleObj name="公式" r:id="rId7" imgW="927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6937" y="3855321"/>
                        <a:ext cx="1716635" cy="4205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266321"/>
              </p:ext>
            </p:extLst>
          </p:nvPr>
        </p:nvGraphicFramePr>
        <p:xfrm>
          <a:off x="5292080" y="4443302"/>
          <a:ext cx="1188132" cy="62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82" name="公式" r:id="rId9" imgW="736560" imgH="393480" progId="Equation.3">
                  <p:embed/>
                </p:oleObj>
              </mc:Choice>
              <mc:Fallback>
                <p:oleObj name="公式" r:id="rId9" imgW="7365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4443302"/>
                        <a:ext cx="1188132" cy="628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952395"/>
              </p:ext>
            </p:extLst>
          </p:nvPr>
        </p:nvGraphicFramePr>
        <p:xfrm>
          <a:off x="2061415" y="5074823"/>
          <a:ext cx="1188132" cy="669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83" name="公式" r:id="rId11" imgW="736560" imgH="419040" progId="Equation.3">
                  <p:embed/>
                </p:oleObj>
              </mc:Choice>
              <mc:Fallback>
                <p:oleObj name="公式" r:id="rId11" imgW="7365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1415" y="5074823"/>
                        <a:ext cx="1188132" cy="669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138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11560" y="832831"/>
            <a:ext cx="5829300" cy="540060"/>
          </a:xfrm>
        </p:spPr>
        <p:txBody>
          <a:bodyPr/>
          <a:lstStyle/>
          <a:p>
            <a:pPr marL="342900" lvl="1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70C0"/>
                </a:solidFill>
              </a:rPr>
              <a:t>自然</a:t>
            </a:r>
            <a:r>
              <a:rPr lang="zh-CN" altLang="zh-CN" sz="2400" b="1" dirty="0">
                <a:solidFill>
                  <a:srgbClr val="0070C0"/>
                </a:solidFill>
              </a:rPr>
              <a:t>坐标</a:t>
            </a:r>
            <a:r>
              <a:rPr lang="zh-CN" altLang="en-US" sz="2400" b="1" dirty="0">
                <a:solidFill>
                  <a:srgbClr val="0070C0"/>
                </a:solidFill>
              </a:rPr>
              <a:t>系中运动的描述</a:t>
            </a:r>
            <a:endParaRPr lang="en-US" altLang="zh-CN" sz="240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4610100" y="2943225"/>
          <a:ext cx="685800" cy="148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870"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10100" y="2943225"/>
                        <a:ext cx="685800" cy="148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176147" y="1560153"/>
            <a:ext cx="3433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 New Roman"/>
                <a:ea typeface="宋体"/>
              </a:rPr>
              <a:t>如果以弧长</a:t>
            </a:r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S</a:t>
            </a:r>
            <a:r>
              <a:rPr lang="zh-CN" altLang="en-US" dirty="0">
                <a:solidFill>
                  <a:srgbClr val="000000"/>
                </a:solidFill>
                <a:latin typeface="Times New Roman"/>
                <a:ea typeface="宋体"/>
              </a:rPr>
              <a:t>为坐标，则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2336710" y="2308251"/>
          <a:ext cx="777128" cy="708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871" name="Equation" r:id="rId5" imgW="431640" imgH="393480" progId="Equation.DSMT4">
                  <p:embed/>
                </p:oleObj>
              </mc:Choice>
              <mc:Fallback>
                <p:oleObj name="Equation" r:id="rId5" imgW="4316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6710" y="2308251"/>
                        <a:ext cx="777128" cy="708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4409982" y="2321985"/>
          <a:ext cx="1444281" cy="690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872" name="Equation" r:id="rId7" imgW="876240" imgH="419040" progId="Equation.DSMT4">
                  <p:embed/>
                </p:oleObj>
              </mc:Choice>
              <mc:Fallback>
                <p:oleObj name="Equation" r:id="rId7" imgW="8762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09982" y="2321985"/>
                        <a:ext cx="1444281" cy="690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260053" y="3303242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 New Roman"/>
                <a:ea typeface="宋体"/>
              </a:rPr>
              <a:t>可得：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2763534" y="3158817"/>
          <a:ext cx="3294366" cy="181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873" name="Equation" r:id="rId9" imgW="1892160" imgH="1041120" progId="Equation.DSMT4">
                  <p:embed/>
                </p:oleObj>
              </mc:Choice>
              <mc:Fallback>
                <p:oleObj name="Equation" r:id="rId9" imgW="1892160" imgH="1041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63534" y="3158817"/>
                        <a:ext cx="3294366" cy="18130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043608" y="5241194"/>
            <a:ext cx="7414592" cy="113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Times New Roman"/>
                <a:ea typeface="宋体"/>
              </a:rPr>
              <a:t>质点的运动在形式上与直线运动相仿，所不同的是，质点走的实际上是曲线。</a:t>
            </a:r>
          </a:p>
        </p:txBody>
      </p:sp>
    </p:spTree>
    <p:extLst>
      <p:ext uri="{BB962C8B-B14F-4D97-AF65-F5344CB8AC3E}">
        <p14:creationId xmlns:p14="http://schemas.microsoft.com/office/powerpoint/2010/main" val="377070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756775" y="864244"/>
            <a:ext cx="5829300" cy="540060"/>
          </a:xfrm>
        </p:spPr>
        <p:txBody>
          <a:bodyPr/>
          <a:lstStyle/>
          <a:p>
            <a:pPr marL="342900" lvl="1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70C0"/>
                </a:solidFill>
              </a:rPr>
              <a:t>自然</a:t>
            </a:r>
            <a:r>
              <a:rPr lang="zh-CN" altLang="zh-CN" sz="2400" b="1" dirty="0">
                <a:solidFill>
                  <a:srgbClr val="0070C0"/>
                </a:solidFill>
              </a:rPr>
              <a:t>坐标</a:t>
            </a:r>
            <a:r>
              <a:rPr lang="zh-CN" altLang="en-US" sz="2400" b="1" dirty="0">
                <a:solidFill>
                  <a:srgbClr val="0070C0"/>
                </a:solidFill>
              </a:rPr>
              <a:t>系</a:t>
            </a:r>
            <a:endParaRPr lang="en-US" altLang="zh-CN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754814"/>
            <a:ext cx="3764286" cy="286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628800"/>
            <a:ext cx="2054945" cy="9901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5177" y="2969420"/>
            <a:ext cx="2550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000000"/>
                </a:solidFill>
                <a:latin typeface="Times New Roman"/>
                <a:ea typeface="宋体"/>
              </a:rPr>
              <a:t>这样构成的正交坐标系成为自然坐标系。</a:t>
            </a:r>
          </a:p>
        </p:txBody>
      </p:sp>
    </p:spTree>
    <p:extLst>
      <p:ext uri="{BB962C8B-B14F-4D97-AF65-F5344CB8AC3E}">
        <p14:creationId xmlns:p14="http://schemas.microsoft.com/office/powerpoint/2010/main" val="370964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 bwMode="auto">
          <a:xfrm>
            <a:off x="1221867" y="949528"/>
            <a:ext cx="7401046" cy="3838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</a:rPr>
              <a:t>补充内容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b="1" kern="100" dirty="0">
                <a:solidFill>
                  <a:srgbClr val="0070C0"/>
                </a:solidFill>
                <a:cs typeface="Times New Roman" panose="02020603050405020304" pitchFamily="18" charset="0"/>
              </a:rPr>
              <a:t>平面极坐标系中</a:t>
            </a:r>
            <a:r>
              <a:rPr lang="zh-CN" altLang="en-US" sz="2000" b="1" kern="100" dirty="0">
                <a:solidFill>
                  <a:srgbClr val="0070C0"/>
                </a:solidFill>
                <a:cs typeface="Times New Roman" panose="02020603050405020304" pitchFamily="18" charset="0"/>
              </a:rPr>
              <a:t>运动的描述</a:t>
            </a:r>
            <a:endParaRPr lang="en-US" altLang="zh-CN" sz="2000" b="1" kern="1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b="1" dirty="0">
                <a:solidFill>
                  <a:srgbClr val="0070C0"/>
                </a:solidFill>
              </a:rPr>
              <a:t>平面极坐标：</a:t>
            </a:r>
            <a:endParaRPr lang="en-US" altLang="zh-CN" sz="2000" b="1" dirty="0">
              <a:solidFill>
                <a:srgbClr val="0070C0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</a:t>
            </a:r>
            <a:r>
              <a:rPr lang="zh-CN" altLang="zh-CN" sz="2000" dirty="0">
                <a:solidFill>
                  <a:srgbClr val="000000"/>
                </a:solidFill>
              </a:rPr>
              <a:t>质点</a:t>
            </a:r>
            <a:r>
              <a:rPr lang="en-US" altLang="zh-CN" sz="2000" dirty="0">
                <a:solidFill>
                  <a:srgbClr val="000000"/>
                </a:solidFill>
              </a:rPr>
              <a:t>P</a:t>
            </a:r>
            <a:r>
              <a:rPr lang="zh-CN" altLang="zh-CN" sz="2000" dirty="0">
                <a:solidFill>
                  <a:srgbClr val="000000"/>
                </a:solidFill>
              </a:rPr>
              <a:t>的位置用</a:t>
            </a:r>
            <a:r>
              <a:rPr lang="en-US" altLang="zh-CN" sz="2000" dirty="0">
                <a:solidFill>
                  <a:srgbClr val="000000"/>
                </a:solidFill>
              </a:rPr>
              <a:t>(r,</a:t>
            </a:r>
            <a:r>
              <a:rPr lang="zh-CN" altLang="zh-CN" sz="2000" dirty="0">
                <a:solidFill>
                  <a:srgbClr val="000000"/>
                </a:solidFill>
              </a:rPr>
              <a:t>θ</a:t>
            </a:r>
            <a:r>
              <a:rPr lang="en-US" altLang="zh-CN" sz="2000" dirty="0">
                <a:solidFill>
                  <a:srgbClr val="000000"/>
                </a:solidFill>
              </a:rPr>
              <a:t>)</a:t>
            </a:r>
            <a:r>
              <a:rPr lang="zh-CN" altLang="zh-CN" sz="2000" dirty="0">
                <a:solidFill>
                  <a:srgbClr val="000000"/>
                </a:solidFill>
              </a:rPr>
              <a:t>表示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rgbClr val="000000"/>
                </a:solidFill>
              </a:rPr>
              <a:t>平面极坐标中基矢量：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         </a:t>
            </a:r>
            <a:r>
              <a:rPr lang="zh-CN" altLang="en-US" sz="2000" dirty="0">
                <a:solidFill>
                  <a:srgbClr val="000000"/>
                </a:solidFill>
              </a:rPr>
              <a:t>大小：</a:t>
            </a:r>
            <a:r>
              <a:rPr lang="en-US" altLang="zh-CN" sz="2000" dirty="0">
                <a:solidFill>
                  <a:srgbClr val="000000"/>
                </a:solidFill>
              </a:rPr>
              <a:t>1</a:t>
            </a:r>
            <a:r>
              <a:rPr lang="zh-CN" altLang="en-US" sz="2000" dirty="0">
                <a:solidFill>
                  <a:srgbClr val="000000"/>
                </a:solidFill>
              </a:rPr>
              <a:t>；方向：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         </a:t>
            </a:r>
            <a:r>
              <a:rPr lang="zh-CN" altLang="en-US" sz="2000" dirty="0">
                <a:solidFill>
                  <a:srgbClr val="000000"/>
                </a:solidFill>
              </a:rPr>
              <a:t>大小：</a:t>
            </a:r>
            <a:r>
              <a:rPr lang="en-US" altLang="zh-CN" sz="2000" dirty="0">
                <a:solidFill>
                  <a:srgbClr val="000000"/>
                </a:solidFill>
              </a:rPr>
              <a:t>1</a:t>
            </a:r>
            <a:r>
              <a:rPr lang="zh-CN" altLang="en-US" sz="2000" dirty="0">
                <a:solidFill>
                  <a:srgbClr val="000000"/>
                </a:solidFill>
              </a:rPr>
              <a:t>；方向：与     垂直，以     增大方向为正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endParaRPr lang="zh-CN" altLang="zh-CN" sz="20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</a:rPr>
              <a:t>平面极坐标中</a:t>
            </a:r>
            <a:r>
              <a:rPr lang="en-US" altLang="zh-CN" sz="2000" dirty="0">
                <a:solidFill>
                  <a:srgbClr val="000000"/>
                </a:solidFill>
              </a:rPr>
              <a:t>P</a:t>
            </a:r>
            <a:r>
              <a:rPr lang="zh-CN" altLang="en-US" sz="2000" dirty="0">
                <a:solidFill>
                  <a:srgbClr val="000000"/>
                </a:solidFill>
              </a:rPr>
              <a:t>点的位置矢量      表示为：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       </a:t>
            </a:r>
            <a:r>
              <a:rPr lang="zh-CN" altLang="en-US" sz="2000" dirty="0">
                <a:solidFill>
                  <a:srgbClr val="000000"/>
                </a:solidFill>
              </a:rPr>
              <a:t>其中</a:t>
            </a:r>
            <a:r>
              <a:rPr lang="en-US" altLang="zh-CN" sz="2000" i="1" dirty="0">
                <a:solidFill>
                  <a:srgbClr val="000000"/>
                </a:solidFill>
              </a:rPr>
              <a:t>r</a:t>
            </a:r>
            <a:r>
              <a:rPr lang="zh-CN" altLang="zh-CN" sz="2000" dirty="0">
                <a:solidFill>
                  <a:srgbClr val="000000"/>
                </a:solidFill>
              </a:rPr>
              <a:t>表示</a:t>
            </a:r>
            <a:r>
              <a:rPr lang="en-US" altLang="zh-CN" sz="2000" dirty="0">
                <a:solidFill>
                  <a:srgbClr val="000000"/>
                </a:solidFill>
              </a:rPr>
              <a:t>     </a:t>
            </a:r>
            <a:r>
              <a:rPr lang="zh-CN" altLang="en-US" sz="2000" dirty="0">
                <a:solidFill>
                  <a:srgbClr val="000000"/>
                </a:solidFill>
              </a:rPr>
              <a:t>的大小，     表示       的方向。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sz="2000" b="1" dirty="0">
                <a:solidFill>
                  <a:srgbClr val="0070C0"/>
                </a:solidFill>
              </a:rPr>
              <a:t>     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sz="2000" b="1" dirty="0">
                <a:solidFill>
                  <a:srgbClr val="0070C0"/>
                </a:solidFill>
              </a:rPr>
              <a:t>      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</a:endParaRPr>
          </a:p>
          <a:p>
            <a:pPr marL="266700" lvl="1" indent="-266700">
              <a:lnSpc>
                <a:spcPct val="150000"/>
              </a:lnSpc>
              <a:buFont typeface="Wingdings" pitchFamily="2" charset="2"/>
              <a:buChar char="p"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4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sz="2400" dirty="0">
              <a:solidFill>
                <a:srgbClr val="00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958" y="1538791"/>
            <a:ext cx="2107692" cy="1632340"/>
          </a:xfrm>
          <a:prstGeom prst="rect">
            <a:avLst/>
          </a:prstGeom>
        </p:spPr>
      </p:pic>
      <p:sp>
        <p:nvSpPr>
          <p:cNvPr id="18" name="Rectangle 19"/>
          <p:cNvSpPr>
            <a:spLocks noChangeArrowheads="1"/>
          </p:cNvSpPr>
          <p:nvPr/>
        </p:nvSpPr>
        <p:spPr bwMode="auto">
          <a:xfrm>
            <a:off x="1143000" y="969340"/>
            <a:ext cx="157735" cy="161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kumimoji="0" lang="zh-CN" altLang="en-US" sz="600" dirty="0">
                <a:solidFill>
                  <a:srgbClr val="000000"/>
                </a:solidFill>
                <a:latin typeface="Times New Roman"/>
                <a:ea typeface="宋体"/>
              </a:rPr>
              <a:t> </a:t>
            </a:r>
            <a:endParaRPr kumimoji="0" lang="zh-CN" altLang="en-US" sz="1350" dirty="0">
              <a:solidFill>
                <a:srgbClr val="000000"/>
              </a:solidFill>
              <a:latin typeface="Arial" panose="020B0604020202020204" pitchFamily="34" charset="0"/>
              <a:ea typeface="宋体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/>
          </p:nvPr>
        </p:nvGraphicFramePr>
        <p:xfrm>
          <a:off x="2024063" y="3703638"/>
          <a:ext cx="350837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4" name="Equation" r:id="rId5" imgW="177480" imgH="190440" progId="Equation.DSMT4">
                  <p:embed/>
                </p:oleObj>
              </mc:Choice>
              <mc:Fallback>
                <p:oleObj name="Equation" r:id="rId5" imgW="1774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4063" y="3703638"/>
                        <a:ext cx="350837" cy="37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9766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64" y="3680320"/>
            <a:ext cx="270030" cy="344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对象 22"/>
          <p:cNvGraphicFramePr>
            <a:graphicFrameLocks noChangeAspect="1"/>
          </p:cNvGraphicFramePr>
          <p:nvPr>
            <p:extLst/>
          </p:nvPr>
        </p:nvGraphicFramePr>
        <p:xfrm>
          <a:off x="2024063" y="4151313"/>
          <a:ext cx="3032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5" name="Equation" r:id="rId8" imgW="190440" imgH="203040" progId="Equation.DSMT4">
                  <p:embed/>
                </p:oleObj>
              </mc:Choice>
              <mc:Fallback>
                <p:oleObj name="Equation" r:id="rId8" imgW="1904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24063" y="4151313"/>
                        <a:ext cx="303212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810" y="4160140"/>
            <a:ext cx="270030" cy="344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" name="对象 23"/>
          <p:cNvGraphicFramePr>
            <a:graphicFrameLocks noChangeAspect="1"/>
          </p:cNvGraphicFramePr>
          <p:nvPr>
            <p:extLst/>
          </p:nvPr>
        </p:nvGraphicFramePr>
        <p:xfrm>
          <a:off x="5706126" y="4204348"/>
          <a:ext cx="206685" cy="289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6" name="Equation" r:id="rId10" imgW="126720" imgH="177480" progId="Equation.DSMT4">
                  <p:embed/>
                </p:oleObj>
              </mc:Choice>
              <mc:Fallback>
                <p:oleObj name="Equation" r:id="rId10" imgW="1267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706126" y="4204348"/>
                        <a:ext cx="206685" cy="289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42" y="4542715"/>
            <a:ext cx="270030" cy="344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70" name="Picture 2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862" y="4964867"/>
            <a:ext cx="1026114" cy="40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889" y="5482430"/>
            <a:ext cx="270030" cy="344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对象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387302"/>
              </p:ext>
            </p:extLst>
          </p:nvPr>
        </p:nvGraphicFramePr>
        <p:xfrm>
          <a:off x="4207800" y="5436236"/>
          <a:ext cx="350357" cy="375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7" name="Equation" r:id="rId13" imgW="177480" imgH="190440" progId="Equation.DSMT4">
                  <p:embed/>
                </p:oleObj>
              </mc:Choice>
              <mc:Fallback>
                <p:oleObj name="Equation" r:id="rId13" imgW="1774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07800" y="5436236"/>
                        <a:ext cx="350357" cy="375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928" y="5489749"/>
            <a:ext cx="270030" cy="344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组合 35"/>
          <p:cNvGrpSpPr/>
          <p:nvPr/>
        </p:nvGrpSpPr>
        <p:grpSpPr>
          <a:xfrm>
            <a:off x="4139952" y="4984065"/>
            <a:ext cx="2487860" cy="369332"/>
            <a:chOff x="3995936" y="5502423"/>
            <a:chExt cx="3317146" cy="492443"/>
          </a:xfrm>
        </p:grpSpPr>
        <p:cxnSp>
          <p:nvCxnSpPr>
            <p:cNvPr id="34" name="直接连接符 33"/>
            <p:cNvCxnSpPr/>
            <p:nvPr/>
          </p:nvCxnSpPr>
          <p:spPr bwMode="auto">
            <a:xfrm>
              <a:off x="3995936" y="5733256"/>
              <a:ext cx="10801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文本框 34"/>
            <p:cNvSpPr txBox="1"/>
            <p:nvPr/>
          </p:nvSpPr>
          <p:spPr>
            <a:xfrm>
              <a:off x="4900814" y="5502423"/>
              <a:ext cx="24122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000000"/>
                  </a:solidFill>
                  <a:latin typeface="Times New Roman"/>
                  <a:ea typeface="宋体"/>
                </a:rPr>
                <a:t>运动学方程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5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 bwMode="auto">
          <a:xfrm>
            <a:off x="1601670" y="1268760"/>
            <a:ext cx="6191157" cy="184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P</a:t>
            </a:r>
            <a:r>
              <a:rPr lang="zh-CN" altLang="en-US" sz="1800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点的速度</a:t>
            </a:r>
            <a:endParaRPr lang="en-US" altLang="zh-CN" sz="1800" kern="1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kern="1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kern="1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dirty="0">
                <a:solidFill>
                  <a:srgbClr val="000000"/>
                </a:solidFill>
              </a:rPr>
              <a:t>基矢量的导数：</a:t>
            </a:r>
            <a:endParaRPr lang="en-US" altLang="zh-CN" sz="1800" kern="1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sz="1800" b="1" dirty="0">
                <a:solidFill>
                  <a:srgbClr val="0070C0"/>
                </a:solidFill>
              </a:rPr>
              <a:t>                     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sz="1800" b="1" dirty="0">
                <a:solidFill>
                  <a:srgbClr val="0070C0"/>
                </a:solidFill>
              </a:rPr>
              <a:t>                   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sz="1800" b="1" dirty="0">
                <a:solidFill>
                  <a:srgbClr val="0070C0"/>
                </a:solidFill>
              </a:rPr>
              <a:t>                    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sz="1800" b="1" dirty="0">
                <a:solidFill>
                  <a:srgbClr val="0070C0"/>
                </a:solidFill>
              </a:rPr>
              <a:t>     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sz="2100" dirty="0">
                <a:solidFill>
                  <a:srgbClr val="000000"/>
                </a:solidFill>
              </a:rPr>
              <a:t>    </a:t>
            </a:r>
            <a:r>
              <a:rPr lang="zh-CN" altLang="zh-CN" sz="2100" dirty="0">
                <a:solidFill>
                  <a:srgbClr val="000000"/>
                </a:solidFill>
              </a:rPr>
              <a:t>∴ </a:t>
            </a:r>
            <a:endParaRPr lang="en-US" altLang="zh-CN" sz="21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1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1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1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sz="2100" dirty="0">
              <a:solidFill>
                <a:srgbClr val="000000"/>
              </a:solidFill>
            </a:endParaRPr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30" y="1808820"/>
            <a:ext cx="3278624" cy="702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11016850" y="2725624"/>
            <a:ext cx="138564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80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10169973" y="3364762"/>
            <a:ext cx="138564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80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11116260" y="3380139"/>
            <a:ext cx="138564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80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11337878" y="3092874"/>
            <a:ext cx="138564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80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08894" y="2618910"/>
            <a:ext cx="2160240" cy="1516074"/>
            <a:chOff x="5687858" y="2348880"/>
            <a:chExt cx="2880320" cy="2021432"/>
          </a:xfrm>
        </p:grpSpPr>
        <p:grpSp>
          <p:nvGrpSpPr>
            <p:cNvPr id="4" name="Group 4"/>
            <p:cNvGrpSpPr>
              <a:grpSpLocks/>
            </p:cNvGrpSpPr>
            <p:nvPr/>
          </p:nvGrpSpPr>
          <p:grpSpPr bwMode="auto">
            <a:xfrm>
              <a:off x="5687858" y="2348880"/>
              <a:ext cx="2880320" cy="2021432"/>
              <a:chOff x="6075" y="1830"/>
              <a:chExt cx="3225" cy="1974"/>
            </a:xfrm>
          </p:grpSpPr>
          <p:sp>
            <p:nvSpPr>
              <p:cNvPr id="5" name="Line 5"/>
              <p:cNvSpPr>
                <a:spLocks noChangeShapeType="1"/>
              </p:cNvSpPr>
              <p:nvPr/>
            </p:nvSpPr>
            <p:spPr bwMode="auto">
              <a:xfrm>
                <a:off x="6075" y="2993"/>
                <a:ext cx="201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0">
                  <a:solidFill>
                    <a:srgbClr val="000000"/>
                  </a:solidFill>
                  <a:latin typeface="Times New Roman"/>
                  <a:ea typeface="宋体"/>
                </a:endParaRPr>
              </a:p>
            </p:txBody>
          </p:sp>
          <p:sp>
            <p:nvSpPr>
              <p:cNvPr id="6" name="Line 6"/>
              <p:cNvSpPr>
                <a:spLocks noChangeShapeType="1"/>
              </p:cNvSpPr>
              <p:nvPr/>
            </p:nvSpPr>
            <p:spPr bwMode="auto">
              <a:xfrm flipV="1">
                <a:off x="6090" y="2678"/>
                <a:ext cx="1980" cy="3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0">
                  <a:solidFill>
                    <a:srgbClr val="000000"/>
                  </a:solidFill>
                  <a:latin typeface="Times New Roman"/>
                  <a:ea typeface="宋体"/>
                </a:endParaRPr>
              </a:p>
            </p:txBody>
          </p:sp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6690" y="2888"/>
                <a:ext cx="30" cy="105"/>
              </a:xfrm>
              <a:custGeom>
                <a:avLst/>
                <a:gdLst>
                  <a:gd name="T0" fmla="*/ 30 w 30"/>
                  <a:gd name="T1" fmla="*/ 0 h 105"/>
                  <a:gd name="T2" fmla="*/ 0 w 30"/>
                  <a:gd name="T3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0" h="105">
                    <a:moveTo>
                      <a:pt x="30" y="0"/>
                    </a:moveTo>
                    <a:cubicBezTo>
                      <a:pt x="30" y="0"/>
                      <a:pt x="15" y="52"/>
                      <a:pt x="0" y="105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0">
                  <a:solidFill>
                    <a:srgbClr val="000000"/>
                  </a:solidFill>
                  <a:latin typeface="Times New Roman"/>
                  <a:ea typeface="宋体"/>
                </a:endParaRPr>
              </a:p>
            </p:txBody>
          </p:sp>
          <p:sp>
            <p:nvSpPr>
              <p:cNvPr id="8" name="Text Box 8"/>
              <p:cNvSpPr txBox="1">
                <a:spLocks noChangeArrowheads="1"/>
              </p:cNvSpPr>
              <p:nvPr/>
            </p:nvSpPr>
            <p:spPr bwMode="auto">
              <a:xfrm>
                <a:off x="7725" y="2903"/>
                <a:ext cx="900" cy="8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kumimoji="0" lang="zh-CN" altLang="zh-CN" sz="1350">
                  <a:solidFill>
                    <a:srgbClr val="000000"/>
                  </a:solidFill>
                  <a:latin typeface="Arial" panose="020B0604020202020204" pitchFamily="34" charset="0"/>
                  <a:ea typeface="宋体"/>
                </a:endParaRPr>
              </a:p>
            </p:txBody>
          </p:sp>
          <p:sp>
            <p:nvSpPr>
              <p:cNvPr id="9" name="Text Box 9"/>
              <p:cNvSpPr txBox="1">
                <a:spLocks noChangeArrowheads="1"/>
              </p:cNvSpPr>
              <p:nvPr/>
            </p:nvSpPr>
            <p:spPr bwMode="auto">
              <a:xfrm>
                <a:off x="7425" y="1830"/>
                <a:ext cx="1005" cy="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kumimoji="0" lang="zh-CN" altLang="zh-CN" sz="1350">
                  <a:solidFill>
                    <a:srgbClr val="000000"/>
                  </a:solidFill>
                  <a:latin typeface="Arial" panose="020B0604020202020204" pitchFamily="34" charset="0"/>
                  <a:ea typeface="宋体"/>
                </a:endParaRPr>
              </a:p>
            </p:txBody>
          </p:sp>
          <p:sp>
            <p:nvSpPr>
              <p:cNvPr id="10" name="Text Box 10"/>
              <p:cNvSpPr txBox="1">
                <a:spLocks noChangeArrowheads="1"/>
              </p:cNvSpPr>
              <p:nvPr/>
            </p:nvSpPr>
            <p:spPr bwMode="auto">
              <a:xfrm>
                <a:off x="6360" y="3165"/>
                <a:ext cx="935" cy="6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kumimoji="0" lang="zh-CN" altLang="zh-CN" sz="1350">
                  <a:solidFill>
                    <a:srgbClr val="000000"/>
                  </a:solidFill>
                  <a:latin typeface="Arial" panose="020B0604020202020204" pitchFamily="34" charset="0"/>
                  <a:ea typeface="宋体"/>
                </a:endParaRPr>
              </a:p>
            </p:txBody>
          </p:sp>
          <p:sp>
            <p:nvSpPr>
              <p:cNvPr id="11" name="Line 11"/>
              <p:cNvSpPr>
                <a:spLocks noChangeShapeType="1"/>
              </p:cNvSpPr>
              <p:nvPr/>
            </p:nvSpPr>
            <p:spPr bwMode="auto">
              <a:xfrm flipH="1" flipV="1">
                <a:off x="8055" y="2685"/>
                <a:ext cx="15" cy="33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0">
                  <a:solidFill>
                    <a:srgbClr val="000000"/>
                  </a:solidFill>
                  <a:latin typeface="Times New Roman"/>
                  <a:ea typeface="宋体"/>
                </a:endParaRPr>
              </a:p>
            </p:txBody>
          </p:sp>
          <p:sp>
            <p:nvSpPr>
              <p:cNvPr id="12" name="Text Box 12"/>
              <p:cNvSpPr txBox="1">
                <a:spLocks noChangeArrowheads="1"/>
              </p:cNvSpPr>
              <p:nvPr/>
            </p:nvSpPr>
            <p:spPr bwMode="auto">
              <a:xfrm>
                <a:off x="8250" y="2478"/>
                <a:ext cx="1050" cy="6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kumimoji="0" lang="zh-CN" altLang="zh-CN" sz="1350">
                  <a:solidFill>
                    <a:srgbClr val="000000"/>
                  </a:solidFill>
                  <a:latin typeface="Arial" panose="020B0604020202020204" pitchFamily="34" charset="0"/>
                  <a:ea typeface="宋体"/>
                </a:endParaRPr>
              </a:p>
            </p:txBody>
          </p:sp>
        </p:grpSp>
        <p:graphicFrame>
          <p:nvGraphicFramePr>
            <p:cNvPr id="14" name="对象 13"/>
            <p:cNvGraphicFramePr>
              <a:graphicFrameLocks noChangeAspect="1"/>
            </p:cNvGraphicFramePr>
            <p:nvPr>
              <p:extLst/>
            </p:nvPr>
          </p:nvGraphicFramePr>
          <p:xfrm>
            <a:off x="7161510" y="2721997"/>
            <a:ext cx="447675" cy="371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51" name="Equation" r:id="rId4" imgW="228600" imgH="190500" progId="Equation.DSMT4">
                    <p:embed/>
                  </p:oleObj>
                </mc:Choice>
                <mc:Fallback>
                  <p:oleObj name="Equation" r:id="rId4" imgW="228600" imgH="1905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1510" y="2721997"/>
                          <a:ext cx="447675" cy="371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extLst/>
            </p:nvPr>
          </p:nvGraphicFramePr>
          <p:xfrm>
            <a:off x="6032340" y="3574181"/>
            <a:ext cx="409575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52" name="Equation" r:id="rId6" imgW="228402" imgH="177646" progId="Equation.DSMT4">
                    <p:embed/>
                  </p:oleObj>
                </mc:Choice>
                <mc:Fallback>
                  <p:oleObj name="Equation" r:id="rId6" imgW="228402" imgH="177646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32340" y="3574181"/>
                          <a:ext cx="409575" cy="314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extLst/>
            </p:nvPr>
          </p:nvGraphicFramePr>
          <p:xfrm>
            <a:off x="7294056" y="3594683"/>
            <a:ext cx="381000" cy="409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53" name="Equation" r:id="rId8" imgW="177646" imgH="190335" progId="Equation.DSMT4">
                    <p:embed/>
                  </p:oleObj>
                </mc:Choice>
                <mc:Fallback>
                  <p:oleObj name="Equation" r:id="rId8" imgW="177646" imgH="19033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94056" y="3594683"/>
                          <a:ext cx="381000" cy="4095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extLst/>
            </p:nvPr>
          </p:nvGraphicFramePr>
          <p:xfrm>
            <a:off x="7589547" y="3211663"/>
            <a:ext cx="47625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54" name="Equation" r:id="rId10" imgW="279158" imgH="177646" progId="Equation.DSMT4">
                    <p:embed/>
                  </p:oleObj>
                </mc:Choice>
                <mc:Fallback>
                  <p:oleObj name="Equation" r:id="rId10" imgW="279158" imgH="177646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89547" y="3211663"/>
                          <a:ext cx="476250" cy="304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文本框 22"/>
          <p:cNvSpPr txBox="1"/>
          <p:nvPr/>
        </p:nvSpPr>
        <p:spPr>
          <a:xfrm>
            <a:off x="2440774" y="34051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宋体"/>
              </a:rPr>
              <a:t>的大小：</a:t>
            </a:r>
          </a:p>
        </p:txBody>
      </p:sp>
      <p:pic>
        <p:nvPicPr>
          <p:cNvPr id="160793" name="Picture 2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969" y="3431478"/>
            <a:ext cx="489383" cy="30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 23"/>
          <p:cNvSpPr/>
          <p:nvPr/>
        </p:nvSpPr>
        <p:spPr>
          <a:xfrm>
            <a:off x="1763688" y="4053427"/>
            <a:ext cx="2567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kern="100" dirty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其中</a:t>
            </a:r>
            <a:r>
              <a:rPr lang="en-US" altLang="zh-CN" sz="1800" kern="100" dirty="0">
                <a:solidFill>
                  <a:srgbClr val="000000"/>
                </a:solidFill>
                <a:latin typeface="Times New Roman"/>
                <a:ea typeface="宋体"/>
              </a:rPr>
              <a:t>r</a:t>
            </a:r>
            <a:r>
              <a:rPr lang="zh-CN" altLang="zh-CN" sz="1800" kern="100" dirty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＝</a:t>
            </a:r>
            <a:r>
              <a:rPr lang="en-US" altLang="zh-CN" sz="1800" kern="100" dirty="0">
                <a:solidFill>
                  <a:srgbClr val="000000"/>
                </a:solidFill>
                <a:latin typeface="Times New Roman"/>
                <a:ea typeface="宋体"/>
              </a:rPr>
              <a:t>1    </a:t>
            </a:r>
            <a:r>
              <a:rPr lang="zh-CN" altLang="zh-CN" sz="1800" kern="100" dirty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∴大小：</a:t>
            </a:r>
            <a:endParaRPr lang="en-US" altLang="zh-CN" sz="1800" kern="100" dirty="0">
              <a:solidFill>
                <a:srgbClr val="000000"/>
              </a:solidFill>
              <a:latin typeface="Times New Roman"/>
              <a:ea typeface="宋体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宋体"/>
              </a:rPr>
              <a:t>    </a:t>
            </a:r>
            <a:r>
              <a:rPr lang="zh-CN" altLang="zh-CN" sz="1800" dirty="0">
                <a:solidFill>
                  <a:srgbClr val="000000"/>
                </a:solidFill>
                <a:latin typeface="Times New Roman"/>
                <a:ea typeface="宋体"/>
              </a:rPr>
              <a:t>方向：</a:t>
            </a:r>
            <a:endParaRPr lang="zh-CN" altLang="en-US" sz="1800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pic>
        <p:nvPicPr>
          <p:cNvPr id="160794" name="Picture 2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6" y="4158486"/>
            <a:ext cx="423816" cy="31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98" name="Picture 3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797" y="4566636"/>
            <a:ext cx="293660" cy="32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99" name="Picture 31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58" y="4933769"/>
            <a:ext cx="1406065" cy="70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" name="对象 21"/>
          <p:cNvGraphicFramePr>
            <a:graphicFrameLocks noChangeAspect="1"/>
          </p:cNvGraphicFramePr>
          <p:nvPr>
            <p:extLst/>
          </p:nvPr>
        </p:nvGraphicFramePr>
        <p:xfrm>
          <a:off x="2011715" y="3375307"/>
          <a:ext cx="485327" cy="38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55" name="Equation" r:id="rId15" imgW="253800" imgH="203040" progId="Equation.DSMT4">
                  <p:embed/>
                </p:oleObj>
              </mc:Choice>
              <mc:Fallback>
                <p:oleObj name="Equation" r:id="rId15" imgW="253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11715" y="3375307"/>
                        <a:ext cx="485327" cy="388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986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7" y="1484785"/>
            <a:ext cx="2214286" cy="16071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677" y="18201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宋体"/>
              </a:rPr>
              <a:t>的大小：</a:t>
            </a:r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589" y="1838994"/>
            <a:ext cx="489383" cy="30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655676" y="2456893"/>
            <a:ext cx="2567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kern="100" dirty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其中</a:t>
            </a:r>
            <a:r>
              <a:rPr lang="en-US" altLang="zh-CN" sz="1800" kern="100" dirty="0">
                <a:solidFill>
                  <a:srgbClr val="000000"/>
                </a:solidFill>
                <a:latin typeface="Times New Roman"/>
                <a:ea typeface="宋体"/>
              </a:rPr>
              <a:t>r</a:t>
            </a:r>
            <a:r>
              <a:rPr lang="zh-CN" altLang="zh-CN" sz="1800" kern="100" dirty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＝</a:t>
            </a:r>
            <a:r>
              <a:rPr lang="en-US" altLang="zh-CN" sz="1800" kern="100" dirty="0">
                <a:solidFill>
                  <a:srgbClr val="000000"/>
                </a:solidFill>
                <a:latin typeface="Times New Roman"/>
                <a:ea typeface="宋体"/>
              </a:rPr>
              <a:t>1    </a:t>
            </a:r>
            <a:r>
              <a:rPr lang="zh-CN" altLang="zh-CN" sz="1800" kern="100" dirty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∴大小：</a:t>
            </a:r>
            <a:endParaRPr lang="en-US" altLang="zh-CN" sz="1800" kern="100" dirty="0">
              <a:solidFill>
                <a:srgbClr val="000000"/>
              </a:solidFill>
              <a:latin typeface="Times New Roman"/>
              <a:ea typeface="宋体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宋体"/>
              </a:rPr>
              <a:t>    </a:t>
            </a:r>
            <a:r>
              <a:rPr lang="zh-CN" altLang="zh-CN" sz="1800" dirty="0">
                <a:solidFill>
                  <a:srgbClr val="000000"/>
                </a:solidFill>
                <a:latin typeface="Times New Roman"/>
                <a:ea typeface="宋体"/>
              </a:rPr>
              <a:t>方向：</a:t>
            </a:r>
            <a:endParaRPr lang="zh-CN" altLang="en-US" sz="1800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pic>
        <p:nvPicPr>
          <p:cNvPr id="8" name="Picture 2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14" y="2561951"/>
            <a:ext cx="423816" cy="31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2686498" y="2911203"/>
          <a:ext cx="506027" cy="361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78" name="Equation" r:id="rId6" imgW="266400" imgH="190440" progId="Equation.DSMT4">
                  <p:embed/>
                </p:oleObj>
              </mc:Choice>
              <mc:Fallback>
                <p:oleObj name="Equation" r:id="rId6" imgW="2664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86498" y="2911203"/>
                        <a:ext cx="506027" cy="361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1788324" y="353701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latin typeface="Times New Roman"/>
                <a:ea typeface="宋体"/>
              </a:rPr>
              <a:t>∴</a:t>
            </a:r>
            <a:endParaRPr lang="zh-CN" altLang="en-US" sz="1800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pic>
        <p:nvPicPr>
          <p:cNvPr id="16179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774" y="3386164"/>
            <a:ext cx="1476841" cy="65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041" y="4274818"/>
            <a:ext cx="2164307" cy="1268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7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060" y="4200697"/>
            <a:ext cx="1097990" cy="141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1985637" y="1798332"/>
          <a:ext cx="480130" cy="34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79" name="Equation" r:id="rId11" imgW="279360" imgH="203040" progId="Equation.DSMT4">
                  <p:embed/>
                </p:oleObj>
              </mc:Choice>
              <mc:Fallback>
                <p:oleObj name="Equation" r:id="rId11" imgW="279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85637" y="1798332"/>
                        <a:ext cx="480130" cy="349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401738" y="44340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宋体"/>
              </a:rPr>
              <a:t>径向速度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401738" y="51571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宋体"/>
              </a:rPr>
              <a:t>横向速度</a:t>
            </a:r>
          </a:p>
        </p:txBody>
      </p:sp>
    </p:spTree>
    <p:extLst>
      <p:ext uri="{BB962C8B-B14F-4D97-AF65-F5344CB8AC3E}">
        <p14:creationId xmlns:p14="http://schemas.microsoft.com/office/powerpoint/2010/main" val="274992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11560" y="620688"/>
            <a:ext cx="82786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kern="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数学知识：微分</a:t>
            </a:r>
            <a:endParaRPr lang="en-US" altLang="zh-CN" kern="0" dirty="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微分：</a:t>
            </a:r>
            <a:endParaRPr lang="en-US" altLang="zh-CN" sz="24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导数四则预算法则：</a:t>
            </a:r>
            <a:endParaRPr lang="en-US" altLang="zh-CN" sz="24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70982"/>
              </p:ext>
            </p:extLst>
          </p:nvPr>
        </p:nvGraphicFramePr>
        <p:xfrm>
          <a:off x="1259632" y="1844824"/>
          <a:ext cx="5376597" cy="1296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827" name="Equation" r:id="rId3" imgW="2844720" imgH="685800" progId="Equation.DSMT4">
                  <p:embed/>
                </p:oleObj>
              </mc:Choice>
              <mc:Fallback>
                <p:oleObj name="Equation" r:id="rId3" imgW="284472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9632" y="1844824"/>
                        <a:ext cx="5376597" cy="1296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612055"/>
              </p:ext>
            </p:extLst>
          </p:nvPr>
        </p:nvGraphicFramePr>
        <p:xfrm>
          <a:off x="4499992" y="3248740"/>
          <a:ext cx="3335486" cy="2973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828" name="Equation" r:id="rId5" imgW="1638000" imgH="1460160" progId="Equation.DSMT4">
                  <p:embed/>
                </p:oleObj>
              </mc:Choice>
              <mc:Fallback>
                <p:oleObj name="Equation" r:id="rId5" imgW="1638000" imgH="1460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9992" y="3248740"/>
                        <a:ext cx="3335486" cy="2973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975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 bwMode="auto">
          <a:xfrm>
            <a:off x="971600" y="980728"/>
            <a:ext cx="6191157" cy="184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P</a:t>
            </a:r>
            <a:r>
              <a:rPr lang="zh-CN" altLang="en-US" sz="1800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点的加速度</a:t>
            </a:r>
            <a:endParaRPr lang="en-US" altLang="zh-CN" sz="1800" kern="1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kern="1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kern="1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</a:rPr>
              <a:t>分量形式</a:t>
            </a:r>
            <a:r>
              <a:rPr lang="zh-CN" altLang="zh-CN" sz="1800" dirty="0">
                <a:solidFill>
                  <a:srgbClr val="000000"/>
                </a:solidFill>
              </a:rPr>
              <a:t>：</a:t>
            </a:r>
            <a:endParaRPr lang="en-US" altLang="zh-CN" sz="21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1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1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sz="2100" dirty="0">
              <a:solidFill>
                <a:srgbClr val="000000"/>
              </a:solidFill>
            </a:endParaRPr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80728"/>
            <a:ext cx="4563660" cy="304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8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693" y="4437112"/>
            <a:ext cx="1910775" cy="12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5636592" y="4653386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宋体"/>
              </a:rPr>
              <a:t>径向加速度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36592" y="5358560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宋体"/>
              </a:rPr>
              <a:t>横向加速度</a:t>
            </a:r>
          </a:p>
        </p:txBody>
      </p:sp>
    </p:spTree>
    <p:extLst>
      <p:ext uri="{BB962C8B-B14F-4D97-AF65-F5344CB8AC3E}">
        <p14:creationId xmlns:p14="http://schemas.microsoft.com/office/powerpoint/2010/main" val="385411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89556" y="773663"/>
            <a:ext cx="7779121" cy="16073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kumimoji="0" lang="zh-CN" altLang="en-US" sz="1800" dirty="0">
                <a:solidFill>
                  <a:srgbClr val="000000"/>
                </a:solidFill>
                <a:latin typeface="Times New Roman"/>
                <a:ea typeface="宋体"/>
              </a:rPr>
              <a:t>例题：设质点在匀速转动（角速度为</a:t>
            </a:r>
            <a:r>
              <a:rPr kumimoji="0" lang="el-GR" altLang="zh-CN" sz="1800" dirty="0">
                <a:solidFill>
                  <a:srgbClr val="000000"/>
                </a:solidFill>
                <a:latin typeface="Times New Roman"/>
                <a:ea typeface="宋体"/>
              </a:rPr>
              <a:t>ω</a:t>
            </a:r>
            <a:r>
              <a:rPr kumimoji="0" lang="zh-CN" altLang="en-US" sz="1800" dirty="0">
                <a:solidFill>
                  <a:srgbClr val="000000"/>
                </a:solidFill>
                <a:latin typeface="Times New Roman"/>
                <a:ea typeface="宋体"/>
              </a:rPr>
              <a:t>）的水平转盘上从开始自中心出发，以恒定的速率</a:t>
            </a:r>
            <a:r>
              <a:rPr kumimoji="0" lang="en-US" altLang="zh-CN" sz="1800" dirty="0">
                <a:solidFill>
                  <a:srgbClr val="000000"/>
                </a:solidFill>
                <a:latin typeface="Times New Roman"/>
                <a:ea typeface="宋体"/>
              </a:rPr>
              <a:t>u</a:t>
            </a:r>
            <a:r>
              <a:rPr kumimoji="0" lang="zh-CN" altLang="en-US" sz="1800" dirty="0">
                <a:solidFill>
                  <a:srgbClr val="000000"/>
                </a:solidFill>
                <a:latin typeface="Times New Roman"/>
                <a:ea typeface="宋体"/>
              </a:rPr>
              <a:t>沿一半径运动，求质点的轨迹，速度和加速度。</a:t>
            </a:r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 bwMode="auto">
          <a:xfrm>
            <a:off x="6686550" y="5518547"/>
            <a:ext cx="1157288" cy="30861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 bwMode="auto">
          <a:xfrm>
            <a:off x="0" y="5152787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 bwMode="auto"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9B9B9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9496425" y="5590833"/>
            <a:ext cx="2747010" cy="369332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9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kumimoji="0" lang="en-US" altLang="zh-CN" sz="9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kumimoji="0" lang="zh-CN" altLang="en-US" sz="9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605963" y="635000"/>
            <a:ext cx="2499360" cy="553998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 algn="l">
              <a:spcAft>
                <a:spcPts val="0"/>
              </a:spcAft>
            </a:pPr>
            <a:r>
              <a:rPr lang="zh-CN" altLang="zh-CN" sz="1500" kern="100">
                <a:solidFill>
                  <a:srgbClr val="000000"/>
                </a:solidFill>
                <a:latin typeface="Times New Roman"/>
                <a:ea typeface="宋体"/>
              </a:rPr>
              <a:t>选极坐标</a:t>
            </a:r>
          </a:p>
          <a:p>
            <a:pPr lvl="0" algn="l"/>
            <a:r>
              <a:rPr lang="zh-CN" altLang="zh-CN" sz="1500" kern="10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运动学方程：</a:t>
            </a:r>
            <a:endParaRPr lang="zh-CN" altLang="en-US" sz="1500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056887"/>
              </p:ext>
            </p:extLst>
          </p:nvPr>
        </p:nvGraphicFramePr>
        <p:xfrm>
          <a:off x="9715500" y="988556"/>
          <a:ext cx="918102" cy="80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78" name="Equation" r:id="rId23" imgW="520560" imgH="457200" progId="Equation.DSMT4">
                  <p:embed/>
                </p:oleObj>
              </mc:Choice>
              <mc:Fallback>
                <p:oleObj name="Equation" r:id="rId23" imgW="5205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715500" y="988556"/>
                        <a:ext cx="918102" cy="80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610454"/>
              </p:ext>
            </p:extLst>
          </p:nvPr>
        </p:nvGraphicFramePr>
        <p:xfrm>
          <a:off x="9715500" y="1798349"/>
          <a:ext cx="1532973" cy="1264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79" name="Equation" r:id="rId25" imgW="1015920" imgH="838080" progId="Equation.DSMT4">
                  <p:embed/>
                </p:oleObj>
              </mc:Choice>
              <mc:Fallback>
                <p:oleObj name="Equation" r:id="rId25" imgW="101592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9715500" y="1798349"/>
                        <a:ext cx="1532973" cy="1264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413850"/>
              </p:ext>
            </p:extLst>
          </p:nvPr>
        </p:nvGraphicFramePr>
        <p:xfrm>
          <a:off x="9775523" y="3093378"/>
          <a:ext cx="2160240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80" name="Equation" r:id="rId27" imgW="1333440" imgH="266400" progId="Equation.DSMT4">
                  <p:embed/>
                </p:oleObj>
              </mc:Choice>
              <mc:Fallback>
                <p:oleObj name="Equation" r:id="rId27" imgW="1333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775523" y="3093378"/>
                        <a:ext cx="2160240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623290"/>
              </p:ext>
            </p:extLst>
          </p:nvPr>
        </p:nvGraphicFramePr>
        <p:xfrm>
          <a:off x="9801716" y="3723215"/>
          <a:ext cx="910044" cy="705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81" name="Equation" r:id="rId29" imgW="507960" imgH="393480" progId="Equation.DSMT4">
                  <p:embed/>
                </p:oleObj>
              </mc:Choice>
              <mc:Fallback>
                <p:oleObj name="Equation" r:id="rId29" imgW="507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9801716" y="3723215"/>
                        <a:ext cx="910044" cy="705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9692416" y="3495803"/>
            <a:ext cx="133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kern="100" dirty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轨迹方程</a:t>
            </a:r>
            <a:r>
              <a:rPr lang="zh-CN" altLang="zh-CN" sz="1800" kern="100" dirty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：</a:t>
            </a:r>
            <a:endParaRPr lang="zh-CN" altLang="en-US" sz="1800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692416" y="446935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宋体"/>
              </a:rPr>
              <a:t>此曲线为阿基米德螺线。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985" y="3075981"/>
            <a:ext cx="2307431" cy="230743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8" y="3388615"/>
            <a:ext cx="1693185" cy="1604070"/>
          </a:xfrm>
          <a:prstGeom prst="rect">
            <a:avLst/>
          </a:prstGeom>
        </p:spPr>
      </p:pic>
      <p:grpSp>
        <p:nvGrpSpPr>
          <p:cNvPr id="16" name="组合 15"/>
          <p:cNvGrpSpPr/>
          <p:nvPr>
            <p:custDataLst>
              <p:tags r:id="rId9"/>
            </p:custDataLst>
          </p:nvPr>
        </p:nvGrpSpPr>
        <p:grpSpPr>
          <a:xfrm>
            <a:off x="9746633" y="292584"/>
            <a:ext cx="2861310" cy="485775"/>
            <a:chOff x="12585700" y="0"/>
            <a:chExt cx="3815080" cy="647700"/>
          </a:xfrm>
        </p:grpSpPr>
        <p:sp>
          <p:nvSpPr>
            <p:cNvPr id="13" name="RemarkBack"/>
            <p:cNvSpPr/>
            <p:nvPr>
              <p:custDataLst>
                <p:tags r:id="rId19"/>
              </p:custDataLst>
            </p:nvPr>
          </p:nvSpPr>
          <p:spPr bwMode="auto"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4" name="RemarkBlock"/>
            <p:cNvSpPr/>
            <p:nvPr>
              <p:custDataLst>
                <p:tags r:id="rId20"/>
              </p:custDataLst>
            </p:nvPr>
          </p:nvSpPr>
          <p:spPr bwMode="auto"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" name="RemarkTitleText"/>
            <p:cNvSpPr txBox="1"/>
            <p:nvPr>
              <p:custDataLst>
                <p:tags r:id="rId21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zh-CN" altLang="en-US" sz="135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7" name="RemarkBack"/>
          <p:cNvSpPr/>
          <p:nvPr>
            <p:custDataLst>
              <p:tags r:id="rId10"/>
            </p:custDataLst>
          </p:nvPr>
        </p:nvSpPr>
        <p:spPr bwMode="auto">
          <a:xfrm>
            <a:off x="9537700" y="12700"/>
            <a:ext cx="2861310" cy="476250"/>
          </a:xfrm>
          <a:prstGeom prst="rect">
            <a:avLst/>
          </a:prstGeom>
          <a:solidFill>
            <a:srgbClr val="F6F7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28" name="RemarkBlock"/>
          <p:cNvSpPr/>
          <p:nvPr>
            <p:custDataLst>
              <p:tags r:id="rId11"/>
            </p:custDataLst>
          </p:nvPr>
        </p:nvSpPr>
        <p:spPr bwMode="auto">
          <a:xfrm>
            <a:off x="9537700" y="12700"/>
            <a:ext cx="142875" cy="476250"/>
          </a:xfrm>
          <a:prstGeom prst="rect">
            <a:avLst/>
          </a:prstGeom>
          <a:solidFill>
            <a:srgbClr val="639E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29" name="RemarkTitleText"/>
          <p:cNvSpPr txBox="1"/>
          <p:nvPr>
            <p:custDataLst>
              <p:tags r:id="rId12"/>
            </p:custDataLst>
          </p:nvPr>
        </p:nvSpPr>
        <p:spPr>
          <a:xfrm>
            <a:off x="9779000" y="0"/>
            <a:ext cx="1428750" cy="47625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135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kumimoji="0" lang="zh-CN" altLang="en-US" sz="135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13"/>
            </p:custDataLst>
          </p:nvPr>
        </p:nvGrpSpPr>
        <p:grpSpPr>
          <a:xfrm>
            <a:off x="0" y="0"/>
            <a:ext cx="9144000" cy="490220"/>
            <a:chOff x="0" y="-1143000"/>
            <a:chExt cx="12192000" cy="653627"/>
          </a:xfrm>
        </p:grpSpPr>
        <p:sp>
          <p:nvSpPr>
            <p:cNvPr id="6" name="TitleBackground"/>
            <p:cNvSpPr/>
            <p:nvPr>
              <p:custDataLst>
                <p:tags r:id="rId15"/>
              </p:custDataLst>
            </p:nvPr>
          </p:nvSpPr>
          <p:spPr bwMode="auto">
            <a:xfrm>
              <a:off x="0" y="-1143000"/>
              <a:ext cx="12192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" name="ColorBlock"/>
            <p:cNvSpPr/>
            <p:nvPr>
              <p:custDataLst>
                <p:tags r:id="rId16"/>
              </p:custDataLst>
            </p:nvPr>
          </p:nvSpPr>
          <p:spPr bwMode="auto">
            <a:xfrm>
              <a:off x="0" y="-114300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8" name="TypeText"/>
            <p:cNvSpPr txBox="1"/>
            <p:nvPr>
              <p:custDataLst>
                <p:tags r:id="rId17"/>
              </p:custDataLst>
            </p:nvPr>
          </p:nvSpPr>
          <p:spPr>
            <a:xfrm>
              <a:off x="338667" y="-114300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zh-CN" altLang="en-US" sz="195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/>
            <p:cNvSpPr txBox="1"/>
            <p:nvPr>
              <p:custDataLst>
                <p:tags r:id="rId18"/>
              </p:custDataLst>
            </p:nvPr>
          </p:nvSpPr>
          <p:spPr>
            <a:xfrm>
              <a:off x="1670473" y="-997373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CN" sz="15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5</a:t>
              </a:r>
              <a:r>
                <a:rPr kumimoji="0" lang="zh-CN" altLang="en-US" sz="15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0" name="图片 29"/>
          <p:cNvPicPr>
            <a:picLocks/>
          </p:cNvPicPr>
          <p:nvPr>
            <p:custDataLst>
              <p:tags r:id="rId14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97452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2458" y="1589183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zh-CN" sz="1800" kern="100" dirty="0">
                <a:solidFill>
                  <a:srgbClr val="000000"/>
                </a:solidFill>
                <a:latin typeface="Times New Roman"/>
                <a:ea typeface="宋体"/>
              </a:rPr>
              <a:t>解：选极坐标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CN" sz="1800" kern="100" dirty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        </a:t>
            </a:r>
            <a:r>
              <a:rPr kumimoji="0" lang="zh-CN" altLang="zh-CN" sz="1800" kern="100" dirty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运动学方程：</a:t>
            </a:r>
            <a:endParaRPr kumimoji="0" lang="zh-CN" altLang="en-US" sz="1800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1074930" y="2366417"/>
          <a:ext cx="918102" cy="80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90" name="Equation" r:id="rId3" imgW="520560" imgH="457200" progId="Equation.DSMT4">
                  <p:embed/>
                </p:oleObj>
              </mc:Choice>
              <mc:Fallback>
                <p:oleObj name="Equation" r:id="rId3" imgW="5205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4930" y="2366417"/>
                        <a:ext cx="918102" cy="80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3235170" y="2075236"/>
          <a:ext cx="1532973" cy="1264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91" name="Equation" r:id="rId5" imgW="1015920" imgH="838080" progId="Equation.DSMT4">
                  <p:embed/>
                </p:oleObj>
              </mc:Choice>
              <mc:Fallback>
                <p:oleObj name="Equation" r:id="rId5" imgW="101592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5170" y="2075236"/>
                        <a:ext cx="1532973" cy="1264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1074930" y="3334766"/>
          <a:ext cx="2160240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92" name="Equation" r:id="rId7" imgW="1333440" imgH="266400" progId="Equation.DSMT4">
                  <p:embed/>
                </p:oleObj>
              </mc:Choice>
              <mc:Fallback>
                <p:oleObj name="Equation" r:id="rId7" imgW="1333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4930" y="3334766"/>
                        <a:ext cx="2160240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136341" y="390416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1800" kern="100" dirty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轨迹方程</a:t>
            </a:r>
            <a:r>
              <a:rPr kumimoji="0" lang="zh-CN" altLang="zh-CN" sz="1800" kern="100" dirty="0">
                <a:solidFill>
                  <a:srgbClr val="000000"/>
                </a:solidFill>
                <a:latin typeface="Times New Roman"/>
                <a:ea typeface="宋体"/>
                <a:cs typeface="Times New Roman" panose="02020603050405020304" pitchFamily="18" charset="0"/>
              </a:rPr>
              <a:t>：</a:t>
            </a:r>
            <a:endParaRPr kumimoji="0" lang="zh-CN" altLang="en-US" sz="1800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2965140" y="3724646"/>
          <a:ext cx="910044" cy="705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93" name="Equation" r:id="rId9" imgW="507960" imgH="393480" progId="Equation.DSMT4">
                  <p:embed/>
                </p:oleObj>
              </mc:Choice>
              <mc:Fallback>
                <p:oleObj name="Equation" r:id="rId9" imgW="507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65140" y="3724646"/>
                        <a:ext cx="910044" cy="705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1074931" y="445482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1800" dirty="0">
                <a:solidFill>
                  <a:srgbClr val="000000"/>
                </a:solidFill>
                <a:latin typeface="Times New Roman"/>
                <a:ea typeface="宋体"/>
              </a:rPr>
              <a:t>此曲线为阿基米德螺线。</a:t>
            </a:r>
          </a:p>
        </p:txBody>
      </p:sp>
    </p:spTree>
    <p:extLst>
      <p:ext uri="{BB962C8B-B14F-4D97-AF65-F5344CB8AC3E}">
        <p14:creationId xmlns:p14="http://schemas.microsoft.com/office/powerpoint/2010/main" val="38069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5576" y="1124744"/>
            <a:ext cx="122341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小结：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71600" y="2420888"/>
            <a:ext cx="70088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一般地，当加速度为常量（如重力加速度），应选取直角坐标系；当加速度总指向空间一点时（有心力情况），选极坐标系较方便；当质点的轨迹已知时（譬如限定在某曲线轨道上滑动），则可选用自然坐标系。</a:t>
            </a:r>
          </a:p>
        </p:txBody>
      </p:sp>
    </p:spTree>
    <p:extLst>
      <p:ext uri="{BB962C8B-B14F-4D97-AF65-F5344CB8AC3E}">
        <p14:creationId xmlns:p14="http://schemas.microsoft.com/office/powerpoint/2010/main" val="375822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557213" indent="-214313" eaLnBrk="0" hangingPunct="0">
              <a:defRPr kumimoji="1" sz="1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857250" indent="-171450" eaLnBrk="0" hangingPunct="0">
              <a:defRPr kumimoji="1" sz="1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200150" indent="-171450" eaLnBrk="0" hangingPunct="0">
              <a:defRPr kumimoji="1" sz="1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1543050" indent="-171450" eaLnBrk="0" hangingPunct="0">
              <a:defRPr kumimoji="1" sz="1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1885950" indent="-171450" algn="ctr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228850" indent="-171450" algn="ctr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2571750" indent="-171450" algn="ctr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2914650" indent="-171450" algn="ctr" eaLnBrk="0" fontAlgn="base" hangingPunct="0">
              <a:spcBef>
                <a:spcPct val="0"/>
              </a:spcBef>
              <a:spcAft>
                <a:spcPct val="0"/>
              </a:spcAft>
              <a:defRPr kumimoji="1" sz="1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83DCB839-F232-457B-901A-1050C0BEA2A9}" type="slidenum">
              <a:rPr kumimoji="0" lang="en-US" altLang="zh-CN" sz="1050">
                <a:solidFill>
                  <a:srgbClr val="000000"/>
                </a:solidFill>
              </a:rPr>
              <a:pPr eaLnBrk="1" hangingPunct="1"/>
              <a:t>84</a:t>
            </a:fld>
            <a:endParaRPr kumimoji="0" lang="en-US" altLang="zh-CN" sz="1050">
              <a:solidFill>
                <a:srgbClr val="000000"/>
              </a:solidFill>
            </a:endParaRPr>
          </a:p>
        </p:txBody>
      </p:sp>
      <p:sp>
        <p:nvSpPr>
          <p:cNvPr id="3" name="Text Box 49"/>
          <p:cNvSpPr txBox="1">
            <a:spLocks noChangeArrowheads="1"/>
          </p:cNvSpPr>
          <p:nvPr/>
        </p:nvSpPr>
        <p:spPr bwMode="auto">
          <a:xfrm>
            <a:off x="538165" y="685638"/>
            <a:ext cx="52768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rgbClr val="06060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六、相对运动</a:t>
            </a:r>
          </a:p>
        </p:txBody>
      </p:sp>
      <p:sp>
        <p:nvSpPr>
          <p:cNvPr id="4" name="Text Box 50"/>
          <p:cNvSpPr txBox="1">
            <a:spLocks noChangeArrowheads="1"/>
          </p:cNvSpPr>
          <p:nvPr/>
        </p:nvSpPr>
        <p:spPr bwMode="auto">
          <a:xfrm>
            <a:off x="998725" y="1209978"/>
            <a:ext cx="7362576" cy="1000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100" dirty="0">
                <a:solidFill>
                  <a:srgbClr val="000000"/>
                </a:solidFill>
              </a:rPr>
              <a:t>设两个参考系有相对运动，即</a:t>
            </a:r>
            <a:r>
              <a:rPr lang="en-US" altLang="zh-CN" sz="2100" i="1" dirty="0">
                <a:solidFill>
                  <a:srgbClr val="000000"/>
                </a:solidFill>
              </a:rPr>
              <a:t>S</a:t>
            </a:r>
            <a:r>
              <a:rPr lang="en-US" altLang="zh-CN" sz="2100" i="1" dirty="0">
                <a:solidFill>
                  <a:srgbClr val="000000"/>
                </a:solidFill>
                <a:sym typeface="Symbol" pitchFamily="18" charset="2"/>
              </a:rPr>
              <a:t></a:t>
            </a:r>
            <a:r>
              <a:rPr lang="en-US" altLang="zh-CN" sz="2100" dirty="0">
                <a:solidFill>
                  <a:srgbClr val="000000"/>
                </a:solidFill>
              </a:rPr>
              <a:t> </a:t>
            </a:r>
            <a:r>
              <a:rPr lang="zh-CN" altLang="en-US" sz="2100" dirty="0">
                <a:solidFill>
                  <a:srgbClr val="000000"/>
                </a:solidFill>
              </a:rPr>
              <a:t>相对于</a:t>
            </a:r>
            <a:r>
              <a:rPr lang="en-US" altLang="zh-CN" sz="2100" i="1" dirty="0">
                <a:solidFill>
                  <a:srgbClr val="000000"/>
                </a:solidFill>
              </a:rPr>
              <a:t>S</a:t>
            </a:r>
            <a:r>
              <a:rPr lang="en-US" altLang="zh-CN" sz="2100" i="1" dirty="0">
                <a:solidFill>
                  <a:srgbClr val="FF00FF"/>
                </a:solidFill>
              </a:rPr>
              <a:t> </a:t>
            </a:r>
            <a:r>
              <a:rPr lang="zh-CN" altLang="en-US" sz="2100" dirty="0">
                <a:solidFill>
                  <a:srgbClr val="000000"/>
                </a:solidFill>
              </a:rPr>
              <a:t>以速度      平动的情形，考察质点</a:t>
            </a:r>
            <a:r>
              <a:rPr lang="en-US" altLang="zh-CN" sz="2100" dirty="0">
                <a:solidFill>
                  <a:srgbClr val="000000"/>
                </a:solidFill>
              </a:rPr>
              <a:t>P</a:t>
            </a:r>
            <a:r>
              <a:rPr lang="zh-CN" altLang="en-US" sz="2100" dirty="0">
                <a:solidFill>
                  <a:srgbClr val="000000"/>
                </a:solidFill>
              </a:rPr>
              <a:t>的运动。</a:t>
            </a:r>
          </a:p>
        </p:txBody>
      </p:sp>
      <p:sp>
        <p:nvSpPr>
          <p:cNvPr id="5" name="Line 51"/>
          <p:cNvSpPr>
            <a:spLocks noChangeShapeType="1"/>
          </p:cNvSpPr>
          <p:nvPr/>
        </p:nvSpPr>
        <p:spPr bwMode="auto">
          <a:xfrm flipV="1">
            <a:off x="2696278" y="3482303"/>
            <a:ext cx="1074725" cy="35767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>
              <a:defRPr/>
            </a:pPr>
            <a:endParaRPr kumimoji="0" lang="zh-CN" altLang="en-US" sz="105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aphicFrame>
        <p:nvGraphicFramePr>
          <p:cNvPr id="6" name="Object 52"/>
          <p:cNvGraphicFramePr>
            <a:graphicFrameLocks noChangeAspect="1"/>
          </p:cNvGraphicFramePr>
          <p:nvPr>
            <p:extLst/>
          </p:nvPr>
        </p:nvGraphicFramePr>
        <p:xfrm>
          <a:off x="3007519" y="3243263"/>
          <a:ext cx="2190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12" name="公式" r:id="rId3" imgW="177480" imgH="241200" progId="Equation.3">
                  <p:embed/>
                </p:oleObj>
              </mc:Choice>
              <mc:Fallback>
                <p:oleObj name="公式" r:id="rId3" imgW="177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7519" y="3243263"/>
                        <a:ext cx="219075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53"/>
          <p:cNvSpPr txBox="1">
            <a:spLocks noChangeArrowheads="1"/>
          </p:cNvSpPr>
          <p:nvPr/>
        </p:nvSpPr>
        <p:spPr bwMode="auto">
          <a:xfrm>
            <a:off x="3139378" y="2388513"/>
            <a:ext cx="2458736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100" dirty="0">
                <a:solidFill>
                  <a:srgbClr val="000000"/>
                </a:solidFill>
              </a:rPr>
              <a:t>由矢量运算法则有：</a:t>
            </a:r>
          </a:p>
        </p:txBody>
      </p:sp>
      <p:graphicFrame>
        <p:nvGraphicFramePr>
          <p:cNvPr id="8" name="Object 54"/>
          <p:cNvGraphicFramePr>
            <a:graphicFrameLocks noChangeAspect="1"/>
          </p:cNvGraphicFramePr>
          <p:nvPr>
            <p:extLst/>
          </p:nvPr>
        </p:nvGraphicFramePr>
        <p:xfrm>
          <a:off x="5673198" y="2348880"/>
          <a:ext cx="143708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13" name="公式" r:id="rId5" imgW="838080" imgH="228600" progId="Equation.3">
                  <p:embed/>
                </p:oleObj>
              </mc:Choice>
              <mc:Fallback>
                <p:oleObj name="公式" r:id="rId5" imgW="838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3198" y="2348880"/>
                        <a:ext cx="1437085" cy="42862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4517994" y="3360621"/>
            <a:ext cx="2534246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100" dirty="0">
                <a:solidFill>
                  <a:srgbClr val="000000"/>
                </a:solidFill>
              </a:rPr>
              <a:t>两边对时间微商： </a:t>
            </a:r>
          </a:p>
        </p:txBody>
      </p:sp>
      <p:graphicFrame>
        <p:nvGraphicFramePr>
          <p:cNvPr id="10" name="Object 56"/>
          <p:cNvGraphicFramePr>
            <a:graphicFrameLocks noChangeAspect="1"/>
          </p:cNvGraphicFramePr>
          <p:nvPr>
            <p:extLst/>
          </p:nvPr>
        </p:nvGraphicFramePr>
        <p:xfrm>
          <a:off x="5308404" y="3853086"/>
          <a:ext cx="1733550" cy="656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14" name="公式" r:id="rId7" imgW="901440" imgH="393480" progId="Equation.3">
                  <p:embed/>
                </p:oleObj>
              </mc:Choice>
              <mc:Fallback>
                <p:oleObj name="公式" r:id="rId7" imgW="9014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404" y="3853086"/>
                        <a:ext cx="1733550" cy="656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22" name="Object 65"/>
          <p:cNvGraphicFramePr>
            <a:graphicFrameLocks noChangeAspect="1"/>
          </p:cNvGraphicFramePr>
          <p:nvPr>
            <p:extLst/>
          </p:nvPr>
        </p:nvGraphicFramePr>
        <p:xfrm>
          <a:off x="4680013" y="2822592"/>
          <a:ext cx="247832" cy="444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15" name="公式" r:id="rId9" imgW="139680" imgH="228600" progId="Equation.3">
                  <p:embed/>
                </p:oleObj>
              </mc:Choice>
              <mc:Fallback>
                <p:oleObj name="公式" r:id="rId9" imgW="139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0013" y="2822592"/>
                        <a:ext cx="247832" cy="4443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67"/>
          <p:cNvGrpSpPr>
            <a:grpSpLocks/>
          </p:cNvGrpSpPr>
          <p:nvPr/>
        </p:nvGrpSpPr>
        <p:grpSpPr bwMode="auto">
          <a:xfrm>
            <a:off x="1980065" y="2345420"/>
            <a:ext cx="2893687" cy="1952625"/>
            <a:chOff x="1030" y="1428"/>
            <a:chExt cx="2633" cy="1640"/>
          </a:xfrm>
        </p:grpSpPr>
        <p:sp>
          <p:nvSpPr>
            <p:cNvPr id="21" name="Line 68"/>
            <p:cNvSpPr>
              <a:spLocks noChangeShapeType="1"/>
            </p:cNvSpPr>
            <p:nvPr/>
          </p:nvSpPr>
          <p:spPr bwMode="auto">
            <a:xfrm flipV="1">
              <a:off x="1030" y="2685"/>
              <a:ext cx="652" cy="38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kumimoji="0" lang="zh-CN" altLang="en-US" sz="105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  <p:grpSp>
          <p:nvGrpSpPr>
            <p:cNvPr id="45108" name="Group 69"/>
            <p:cNvGrpSpPr>
              <a:grpSpLocks/>
            </p:cNvGrpSpPr>
            <p:nvPr/>
          </p:nvGrpSpPr>
          <p:grpSpPr bwMode="auto">
            <a:xfrm>
              <a:off x="1046" y="1428"/>
              <a:ext cx="2617" cy="1540"/>
              <a:chOff x="1046" y="1428"/>
              <a:chExt cx="2617" cy="1540"/>
            </a:xfrm>
          </p:grpSpPr>
          <p:sp>
            <p:nvSpPr>
              <p:cNvPr id="45109" name="Text Box 70"/>
              <p:cNvSpPr txBox="1">
                <a:spLocks noChangeArrowheads="1"/>
              </p:cNvSpPr>
              <p:nvPr/>
            </p:nvSpPr>
            <p:spPr bwMode="auto">
              <a:xfrm>
                <a:off x="1305" y="1428"/>
                <a:ext cx="650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b="1" i="1" dirty="0">
                    <a:solidFill>
                      <a:srgbClr val="FF00FF"/>
                    </a:solidFill>
                  </a:rPr>
                  <a:t> </a:t>
                </a:r>
                <a:r>
                  <a:rPr lang="en-US" altLang="zh-CN" b="1" i="1" dirty="0">
                    <a:solidFill>
                      <a:srgbClr val="FF00FF"/>
                    </a:solidFill>
                  </a:rPr>
                  <a:t>z</a:t>
                </a:r>
                <a:r>
                  <a:rPr lang="en-US" altLang="zh-CN" b="1" dirty="0">
                    <a:solidFill>
                      <a:srgbClr val="FF00FF"/>
                    </a:solidFill>
                    <a:latin typeface="宋体" pitchFamily="2" charset="-122"/>
                  </a:rPr>
                  <a:t>′</a:t>
                </a:r>
                <a:endParaRPr lang="en-US" altLang="zh-CN" b="1" dirty="0">
                  <a:solidFill>
                    <a:srgbClr val="FF00FF"/>
                  </a:solidFill>
                </a:endParaRPr>
              </a:p>
            </p:txBody>
          </p:sp>
          <p:sp>
            <p:nvSpPr>
              <p:cNvPr id="25" name="Line 72"/>
              <p:cNvSpPr>
                <a:spLocks noChangeShapeType="1"/>
              </p:cNvSpPr>
              <p:nvPr/>
            </p:nvSpPr>
            <p:spPr bwMode="auto">
              <a:xfrm flipV="1">
                <a:off x="1680" y="1520"/>
                <a:ext cx="0" cy="1157"/>
              </a:xfrm>
              <a:prstGeom prst="line">
                <a:avLst/>
              </a:prstGeom>
              <a:noFill/>
              <a:ln w="19050">
                <a:solidFill>
                  <a:srgbClr val="FF00FF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050">
                  <a:solidFill>
                    <a:srgbClr val="000000"/>
                  </a:solidFill>
                  <a:latin typeface="Times New Roman"/>
                  <a:ea typeface="宋体"/>
                </a:endParaRPr>
              </a:p>
            </p:txBody>
          </p:sp>
          <p:sp>
            <p:nvSpPr>
              <p:cNvPr id="26" name="Line 73"/>
              <p:cNvSpPr>
                <a:spLocks noChangeShapeType="1"/>
              </p:cNvSpPr>
              <p:nvPr/>
            </p:nvSpPr>
            <p:spPr bwMode="auto">
              <a:xfrm>
                <a:off x="1680" y="2685"/>
                <a:ext cx="1599" cy="0"/>
              </a:xfrm>
              <a:prstGeom prst="line">
                <a:avLst/>
              </a:prstGeom>
              <a:noFill/>
              <a:ln w="19050">
                <a:solidFill>
                  <a:srgbClr val="FF00FF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0" lang="zh-CN" altLang="en-US" sz="1050">
                  <a:solidFill>
                    <a:srgbClr val="000000"/>
                  </a:solidFill>
                  <a:latin typeface="Times New Roman"/>
                  <a:ea typeface="宋体"/>
                </a:endParaRPr>
              </a:p>
            </p:txBody>
          </p:sp>
          <p:sp>
            <p:nvSpPr>
              <p:cNvPr id="45113" name="Text Box 74"/>
              <p:cNvSpPr txBox="1">
                <a:spLocks noChangeArrowheads="1"/>
              </p:cNvSpPr>
              <p:nvPr/>
            </p:nvSpPr>
            <p:spPr bwMode="auto">
              <a:xfrm>
                <a:off x="3068" y="2352"/>
                <a:ext cx="595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b="1" i="1" dirty="0">
                    <a:solidFill>
                      <a:srgbClr val="FF00FF"/>
                    </a:solidFill>
                  </a:rPr>
                  <a:t>y</a:t>
                </a:r>
                <a:r>
                  <a:rPr lang="en-US" altLang="zh-CN" b="1" dirty="0">
                    <a:solidFill>
                      <a:srgbClr val="FF00FF"/>
                    </a:solidFill>
                    <a:latin typeface="宋体" pitchFamily="2" charset="-122"/>
                  </a:rPr>
                  <a:t>′</a:t>
                </a:r>
                <a:endParaRPr lang="en-US" altLang="zh-CN" b="1" dirty="0">
                  <a:solidFill>
                    <a:srgbClr val="FF00FF"/>
                  </a:solidFill>
                </a:endParaRPr>
              </a:p>
            </p:txBody>
          </p:sp>
          <p:graphicFrame>
            <p:nvGraphicFramePr>
              <p:cNvPr id="45115" name="Object 76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46" y="2544"/>
              <a:ext cx="308" cy="4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1216" name="公式" r:id="rId11" imgW="164880" imgH="228600" progId="Equation.3">
                      <p:embed/>
                    </p:oleObj>
                  </mc:Choice>
                  <mc:Fallback>
                    <p:oleObj name="公式" r:id="rId11" imgW="16488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46" y="2544"/>
                            <a:ext cx="308" cy="42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116" name="Object 77"/>
              <p:cNvGraphicFramePr>
                <a:graphicFrameLocks noChangeAspect="1"/>
              </p:cNvGraphicFramePr>
              <p:nvPr/>
            </p:nvGraphicFramePr>
            <p:xfrm>
              <a:off x="1526" y="2640"/>
              <a:ext cx="317" cy="2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1217" name="公式" r:id="rId13" imgW="139680" imgH="127080" progId="Equation.3">
                      <p:embed/>
                    </p:oleObj>
                  </mc:Choice>
                  <mc:Fallback>
                    <p:oleObj name="公式" r:id="rId13" imgW="139680" imgH="1270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26" y="2640"/>
                            <a:ext cx="317" cy="29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5" name="Group 82"/>
          <p:cNvGrpSpPr>
            <a:grpSpLocks/>
          </p:cNvGrpSpPr>
          <p:nvPr/>
        </p:nvGrpSpPr>
        <p:grpSpPr bwMode="auto">
          <a:xfrm>
            <a:off x="1315633" y="3931445"/>
            <a:ext cx="1002155" cy="1359694"/>
            <a:chOff x="-23" y="2618"/>
            <a:chExt cx="912" cy="1142"/>
          </a:xfrm>
        </p:grpSpPr>
        <p:sp>
          <p:nvSpPr>
            <p:cNvPr id="45104" name="Text Box 87"/>
            <p:cNvSpPr txBox="1">
              <a:spLocks noChangeArrowheads="1"/>
            </p:cNvSpPr>
            <p:nvPr/>
          </p:nvSpPr>
          <p:spPr bwMode="auto">
            <a:xfrm>
              <a:off x="-23" y="3462"/>
              <a:ext cx="271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/>
              <a:endParaRPr lang="en-US" altLang="zh-CN" b="1" i="1" dirty="0">
                <a:solidFill>
                  <a:srgbClr val="000000"/>
                </a:solidFill>
              </a:endParaRPr>
            </a:p>
          </p:txBody>
        </p:sp>
        <p:sp>
          <p:nvSpPr>
            <p:cNvPr id="45100" name="Text Box 90"/>
            <p:cNvSpPr txBox="1">
              <a:spLocks noChangeArrowheads="1"/>
            </p:cNvSpPr>
            <p:nvPr/>
          </p:nvSpPr>
          <p:spPr bwMode="auto">
            <a:xfrm>
              <a:off x="537" y="2618"/>
              <a:ext cx="35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/>
              <a:r>
                <a:rPr lang="en-US" altLang="zh-CN" sz="750">
                  <a:solidFill>
                    <a:srgbClr val="000000"/>
                  </a:solidFill>
                </a:rPr>
                <a:t>·</a:t>
              </a:r>
            </a:p>
          </p:txBody>
        </p:sp>
      </p:grpSp>
      <p:grpSp>
        <p:nvGrpSpPr>
          <p:cNvPr id="45086" name="Group 93"/>
          <p:cNvGrpSpPr>
            <a:grpSpLocks/>
          </p:cNvGrpSpPr>
          <p:nvPr/>
        </p:nvGrpSpPr>
        <p:grpSpPr bwMode="auto">
          <a:xfrm>
            <a:off x="1565674" y="2614614"/>
            <a:ext cx="2745581" cy="2000251"/>
            <a:chOff x="205" y="1512"/>
            <a:chExt cx="2498" cy="1680"/>
          </a:xfrm>
        </p:grpSpPr>
        <p:grpSp>
          <p:nvGrpSpPr>
            <p:cNvPr id="45087" name="Group 94"/>
            <p:cNvGrpSpPr>
              <a:grpSpLocks/>
            </p:cNvGrpSpPr>
            <p:nvPr/>
          </p:nvGrpSpPr>
          <p:grpSpPr bwMode="auto">
            <a:xfrm>
              <a:off x="205" y="1512"/>
              <a:ext cx="2498" cy="1510"/>
              <a:chOff x="205" y="1512"/>
              <a:chExt cx="2498" cy="1510"/>
            </a:xfrm>
          </p:grpSpPr>
          <p:sp>
            <p:nvSpPr>
              <p:cNvPr id="45089" name="Text Box 95"/>
              <p:cNvSpPr txBox="1">
                <a:spLocks noChangeArrowheads="1"/>
              </p:cNvSpPr>
              <p:nvPr/>
            </p:nvSpPr>
            <p:spPr bwMode="auto">
              <a:xfrm>
                <a:off x="237" y="1512"/>
                <a:ext cx="650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b="1" i="1" dirty="0">
                    <a:solidFill>
                      <a:srgbClr val="FF00FF"/>
                    </a:solidFill>
                  </a:rPr>
                  <a:t> </a:t>
                </a:r>
                <a:r>
                  <a:rPr lang="en-US" altLang="zh-CN" b="1" i="1" dirty="0">
                    <a:solidFill>
                      <a:srgbClr val="FF00FF"/>
                    </a:solidFill>
                  </a:rPr>
                  <a:t>z</a:t>
                </a:r>
                <a:endParaRPr lang="en-US" altLang="zh-CN" b="1" dirty="0">
                  <a:solidFill>
                    <a:srgbClr val="FF00FF"/>
                  </a:solidFill>
                </a:endParaRPr>
              </a:p>
            </p:txBody>
          </p:sp>
          <p:sp>
            <p:nvSpPr>
              <p:cNvPr id="45095" name="Text Box 103"/>
              <p:cNvSpPr txBox="1">
                <a:spLocks noChangeArrowheads="1"/>
              </p:cNvSpPr>
              <p:nvPr/>
            </p:nvSpPr>
            <p:spPr bwMode="auto">
              <a:xfrm>
                <a:off x="205" y="1854"/>
                <a:ext cx="534" cy="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b="1" i="1" dirty="0">
                    <a:solidFill>
                      <a:srgbClr val="FF00FF"/>
                    </a:solidFill>
                  </a:rPr>
                  <a:t>S</a:t>
                </a:r>
                <a:endParaRPr lang="en-US" altLang="zh-CN" b="1" dirty="0">
                  <a:solidFill>
                    <a:srgbClr val="FF00FF"/>
                  </a:solidFill>
                </a:endParaRPr>
              </a:p>
            </p:txBody>
          </p:sp>
          <p:sp>
            <p:nvSpPr>
              <p:cNvPr id="45096" name="Text Box 104"/>
              <p:cNvSpPr txBox="1">
                <a:spLocks noChangeArrowheads="1"/>
              </p:cNvSpPr>
              <p:nvPr/>
            </p:nvSpPr>
            <p:spPr bwMode="auto">
              <a:xfrm>
                <a:off x="2108" y="2724"/>
                <a:ext cx="595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b="1" i="1" dirty="0">
                    <a:solidFill>
                      <a:srgbClr val="FF00FF"/>
                    </a:solidFill>
                  </a:rPr>
                  <a:t>y</a:t>
                </a:r>
                <a:endParaRPr lang="en-US" altLang="zh-CN" b="1" dirty="0">
                  <a:solidFill>
                    <a:srgbClr val="FF00FF"/>
                  </a:solidFill>
                </a:endParaRPr>
              </a:p>
            </p:txBody>
          </p:sp>
        </p:grpSp>
        <p:graphicFrame>
          <p:nvGraphicFramePr>
            <p:cNvPr id="45088" name="Object 105"/>
            <p:cNvGraphicFramePr>
              <a:graphicFrameLocks noChangeAspect="1"/>
            </p:cNvGraphicFramePr>
            <p:nvPr>
              <p:extLst/>
            </p:nvPr>
          </p:nvGraphicFramePr>
          <p:xfrm>
            <a:off x="353" y="2910"/>
            <a:ext cx="235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218" name="公式" r:id="rId15" imgW="139680" imgH="164880" progId="Equation.3">
                    <p:embed/>
                  </p:oleObj>
                </mc:Choice>
                <mc:Fallback>
                  <p:oleObj name="公式" r:id="rId15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" y="2910"/>
                          <a:ext cx="235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5077" name="Group 107"/>
          <p:cNvGrpSpPr>
            <a:grpSpLocks/>
          </p:cNvGrpSpPr>
          <p:nvPr/>
        </p:nvGrpSpPr>
        <p:grpSpPr bwMode="auto">
          <a:xfrm>
            <a:off x="1981645" y="3066935"/>
            <a:ext cx="1965557" cy="1238250"/>
            <a:chOff x="785" y="1693"/>
            <a:chExt cx="1788" cy="1040"/>
          </a:xfrm>
        </p:grpSpPr>
        <p:sp>
          <p:nvSpPr>
            <p:cNvPr id="62" name="Line 108"/>
            <p:cNvSpPr>
              <a:spLocks noChangeShapeType="1"/>
            </p:cNvSpPr>
            <p:nvPr/>
          </p:nvSpPr>
          <p:spPr bwMode="auto">
            <a:xfrm flipV="1">
              <a:off x="785" y="2036"/>
              <a:ext cx="1631" cy="69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kumimoji="0" lang="zh-CN" altLang="en-US" sz="105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  <p:graphicFrame>
          <p:nvGraphicFramePr>
            <p:cNvPr id="45080" name="Object 109"/>
            <p:cNvGraphicFramePr>
              <a:graphicFrameLocks noChangeAspect="1"/>
            </p:cNvGraphicFramePr>
            <p:nvPr>
              <p:extLst/>
            </p:nvPr>
          </p:nvGraphicFramePr>
          <p:xfrm>
            <a:off x="1637" y="2385"/>
            <a:ext cx="235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219" name="公式" r:id="rId17" imgW="139680" imgH="164880" progId="Equation.3">
                    <p:embed/>
                  </p:oleObj>
                </mc:Choice>
                <mc:Fallback>
                  <p:oleObj name="公式" r:id="rId17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7" y="2385"/>
                          <a:ext cx="235" cy="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5081" name="Group 110"/>
            <p:cNvGrpSpPr>
              <a:grpSpLocks/>
            </p:cNvGrpSpPr>
            <p:nvPr/>
          </p:nvGrpSpPr>
          <p:grpSpPr bwMode="auto">
            <a:xfrm>
              <a:off x="2220" y="1693"/>
              <a:ext cx="353" cy="610"/>
              <a:chOff x="2220" y="1693"/>
              <a:chExt cx="353" cy="610"/>
            </a:xfrm>
          </p:grpSpPr>
          <p:sp>
            <p:nvSpPr>
              <p:cNvPr id="45082" name="Text Box 111"/>
              <p:cNvSpPr txBox="1">
                <a:spLocks noChangeArrowheads="1"/>
              </p:cNvSpPr>
              <p:nvPr/>
            </p:nvSpPr>
            <p:spPr bwMode="auto">
              <a:xfrm>
                <a:off x="2220" y="1938"/>
                <a:ext cx="352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750">
                    <a:solidFill>
                      <a:srgbClr val="000000"/>
                    </a:solidFill>
                  </a:rPr>
                  <a:t>·</a:t>
                </a:r>
              </a:p>
            </p:txBody>
          </p:sp>
          <p:sp>
            <p:nvSpPr>
              <p:cNvPr id="45083" name="Text Box 112"/>
              <p:cNvSpPr txBox="1">
                <a:spLocks noChangeArrowheads="1"/>
              </p:cNvSpPr>
              <p:nvPr/>
            </p:nvSpPr>
            <p:spPr bwMode="auto">
              <a:xfrm>
                <a:off x="2309" y="1693"/>
                <a:ext cx="264" cy="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b="1" i="1" dirty="0">
                    <a:solidFill>
                      <a:srgbClr val="000000"/>
                    </a:solidFill>
                  </a:rPr>
                  <a:t>P</a:t>
                </a:r>
              </a:p>
            </p:txBody>
          </p:sp>
          <p:sp>
            <p:nvSpPr>
              <p:cNvPr id="45084" name="Text Box 113"/>
              <p:cNvSpPr txBox="1">
                <a:spLocks noChangeArrowheads="1"/>
              </p:cNvSpPr>
              <p:nvPr/>
            </p:nvSpPr>
            <p:spPr bwMode="auto">
              <a:xfrm>
                <a:off x="2220" y="1983"/>
                <a:ext cx="299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900" dirty="0">
                    <a:solidFill>
                      <a:srgbClr val="000000"/>
                    </a:solidFill>
                  </a:rPr>
                  <a:t>●</a:t>
                </a:r>
              </a:p>
            </p:txBody>
          </p:sp>
        </p:grpSp>
      </p:grpSp>
      <p:graphicFrame>
        <p:nvGraphicFramePr>
          <p:cNvPr id="75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324395"/>
              </p:ext>
            </p:extLst>
          </p:nvPr>
        </p:nvGraphicFramePr>
        <p:xfrm>
          <a:off x="6677710" y="1285151"/>
          <a:ext cx="364244" cy="510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20" name="公式" r:id="rId19" imgW="177480" imgH="228600" progId="Equation.3">
                  <p:embed/>
                </p:oleObj>
              </mc:Choice>
              <mc:Fallback>
                <p:oleObj name="公式" r:id="rId19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7710" y="1285151"/>
                        <a:ext cx="364244" cy="51085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Text Box 53"/>
          <p:cNvSpPr txBox="1">
            <a:spLocks noChangeArrowheads="1"/>
          </p:cNvSpPr>
          <p:nvPr/>
        </p:nvSpPr>
        <p:spPr bwMode="auto">
          <a:xfrm>
            <a:off x="4873751" y="2834934"/>
            <a:ext cx="2602856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100" dirty="0">
                <a:solidFill>
                  <a:srgbClr val="000000"/>
                </a:solidFill>
              </a:rPr>
              <a:t>是</a:t>
            </a:r>
            <a:r>
              <a:rPr lang="en-US" altLang="zh-CN" sz="2100" i="1" dirty="0">
                <a:solidFill>
                  <a:srgbClr val="000000"/>
                </a:solidFill>
              </a:rPr>
              <a:t>S</a:t>
            </a:r>
            <a:r>
              <a:rPr lang="en-US" altLang="zh-CN" sz="2100" i="1" dirty="0">
                <a:solidFill>
                  <a:srgbClr val="000000"/>
                </a:solidFill>
                <a:sym typeface="Symbol" pitchFamily="18" charset="2"/>
              </a:rPr>
              <a:t> </a:t>
            </a:r>
            <a:r>
              <a:rPr lang="zh-CN" altLang="en-US" sz="2100" dirty="0">
                <a:solidFill>
                  <a:srgbClr val="000000"/>
                </a:solidFill>
              </a:rPr>
              <a:t>相对于</a:t>
            </a:r>
            <a:r>
              <a:rPr lang="en-US" altLang="zh-CN" sz="2100" dirty="0">
                <a:solidFill>
                  <a:srgbClr val="000000"/>
                </a:solidFill>
              </a:rPr>
              <a:t>S</a:t>
            </a:r>
            <a:r>
              <a:rPr lang="zh-CN" altLang="en-US" sz="2100" dirty="0">
                <a:solidFill>
                  <a:srgbClr val="000000"/>
                </a:solidFill>
              </a:rPr>
              <a:t>的位矢。</a:t>
            </a:r>
          </a:p>
        </p:txBody>
      </p:sp>
      <p:sp>
        <p:nvSpPr>
          <p:cNvPr id="77" name="Text Box 50"/>
          <p:cNvSpPr txBox="1">
            <a:spLocks noChangeArrowheads="1"/>
          </p:cNvSpPr>
          <p:nvPr/>
        </p:nvSpPr>
        <p:spPr bwMode="auto">
          <a:xfrm>
            <a:off x="1805327" y="4819654"/>
            <a:ext cx="581382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2100" dirty="0">
                <a:solidFill>
                  <a:srgbClr val="000000"/>
                </a:solidFill>
              </a:rPr>
              <a:t>即  </a:t>
            </a:r>
            <a:r>
              <a:rPr lang="en-US" altLang="zh-CN" sz="2100" dirty="0">
                <a:solidFill>
                  <a:srgbClr val="000000"/>
                </a:solidFill>
              </a:rPr>
              <a:t>			</a:t>
            </a:r>
            <a:r>
              <a:rPr lang="zh-CN" altLang="en-US" sz="2100" dirty="0">
                <a:solidFill>
                  <a:srgbClr val="000000"/>
                </a:solidFill>
              </a:rPr>
              <a:t>相对平动参照系中的速度变换格式。</a:t>
            </a: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/>
          </p:nvPr>
        </p:nvGraphicFramePr>
        <p:xfrm>
          <a:off x="2314575" y="4779151"/>
          <a:ext cx="1419225" cy="425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21" name="公式" r:id="rId21" imgW="825480" imgH="228600" progId="Equation.3">
                  <p:embed/>
                </p:oleObj>
              </mc:Choice>
              <mc:Fallback>
                <p:oleObj name="公式" r:id="rId21" imgW="825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4575" y="4779151"/>
                        <a:ext cx="1419225" cy="42505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Text Box 70"/>
          <p:cNvSpPr txBox="1">
            <a:spLocks noChangeArrowheads="1"/>
          </p:cNvSpPr>
          <p:nvPr/>
        </p:nvSpPr>
        <p:spPr bwMode="auto">
          <a:xfrm>
            <a:off x="2179512" y="2856310"/>
            <a:ext cx="714355" cy="354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zh-CN" altLang="en-US" b="1" i="1" dirty="0">
                <a:solidFill>
                  <a:srgbClr val="FF00FF"/>
                </a:solidFill>
              </a:rPr>
              <a:t> </a:t>
            </a:r>
            <a:r>
              <a:rPr lang="en-US" altLang="zh-CN" b="1" i="1" dirty="0">
                <a:solidFill>
                  <a:srgbClr val="FF00FF"/>
                </a:solidFill>
              </a:rPr>
              <a:t>S</a:t>
            </a:r>
            <a:r>
              <a:rPr lang="en-US" altLang="zh-CN" b="1" dirty="0">
                <a:solidFill>
                  <a:srgbClr val="FF00FF"/>
                </a:solidFill>
                <a:latin typeface="宋体" pitchFamily="2" charset="-122"/>
              </a:rPr>
              <a:t>′</a:t>
            </a:r>
            <a:endParaRPr lang="en-US" altLang="zh-CN" b="1" dirty="0">
              <a:solidFill>
                <a:srgbClr val="FF00FF"/>
              </a:solidFill>
            </a:endParaRPr>
          </a:p>
        </p:txBody>
      </p:sp>
      <p:sp>
        <p:nvSpPr>
          <p:cNvPr id="80" name="Line 73"/>
          <p:cNvSpPr>
            <a:spLocks noChangeShapeType="1"/>
          </p:cNvSpPr>
          <p:nvPr/>
        </p:nvSpPr>
        <p:spPr bwMode="auto">
          <a:xfrm flipH="1">
            <a:off x="2303733" y="3829148"/>
            <a:ext cx="419272" cy="101204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>
              <a:defRPr/>
            </a:pPr>
            <a:endParaRPr kumimoji="0" lang="zh-CN" altLang="en-US" sz="105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81" name="Line 72"/>
          <p:cNvSpPr>
            <a:spLocks noChangeShapeType="1"/>
          </p:cNvSpPr>
          <p:nvPr/>
        </p:nvSpPr>
        <p:spPr bwMode="auto">
          <a:xfrm flipV="1">
            <a:off x="1979712" y="2925961"/>
            <a:ext cx="0" cy="1377554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>
              <a:defRPr/>
            </a:pPr>
            <a:endParaRPr kumimoji="0" lang="zh-CN" altLang="en-US" sz="105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83" name="Line 73"/>
          <p:cNvSpPr>
            <a:spLocks noChangeShapeType="1"/>
          </p:cNvSpPr>
          <p:nvPr/>
        </p:nvSpPr>
        <p:spPr bwMode="auto">
          <a:xfrm>
            <a:off x="1979712" y="4303514"/>
            <a:ext cx="1757313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>
              <a:defRPr/>
            </a:pPr>
            <a:endParaRPr kumimoji="0" lang="zh-CN" altLang="en-US" sz="105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84" name="Line 73"/>
          <p:cNvSpPr>
            <a:spLocks noChangeShapeType="1"/>
          </p:cNvSpPr>
          <p:nvPr/>
        </p:nvSpPr>
        <p:spPr bwMode="auto">
          <a:xfrm flipH="1">
            <a:off x="1560441" y="4308276"/>
            <a:ext cx="419272" cy="101204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>
              <a:defRPr/>
            </a:pPr>
            <a:endParaRPr kumimoji="0" lang="zh-CN" altLang="en-US" sz="105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85" name="Text Box 95"/>
          <p:cNvSpPr txBox="1">
            <a:spLocks noChangeArrowheads="1"/>
          </p:cNvSpPr>
          <p:nvPr/>
        </p:nvSpPr>
        <p:spPr bwMode="auto">
          <a:xfrm>
            <a:off x="1440173" y="4002011"/>
            <a:ext cx="714423" cy="354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zh-CN" altLang="en-US" b="1" i="1" dirty="0">
                <a:solidFill>
                  <a:srgbClr val="FF00FF"/>
                </a:solidFill>
              </a:rPr>
              <a:t> </a:t>
            </a:r>
            <a:r>
              <a:rPr lang="en-US" altLang="zh-CN" b="1" i="1" dirty="0">
                <a:solidFill>
                  <a:srgbClr val="FF00FF"/>
                </a:solidFill>
              </a:rPr>
              <a:t>x</a:t>
            </a:r>
            <a:endParaRPr lang="en-US" altLang="zh-CN" b="1" dirty="0">
              <a:solidFill>
                <a:srgbClr val="FF00FF"/>
              </a:solidFill>
            </a:endParaRPr>
          </a:p>
        </p:txBody>
      </p:sp>
      <p:sp>
        <p:nvSpPr>
          <p:cNvPr id="86" name="Text Box 74"/>
          <p:cNvSpPr txBox="1">
            <a:spLocks noChangeArrowheads="1"/>
          </p:cNvSpPr>
          <p:nvPr/>
        </p:nvSpPr>
        <p:spPr bwMode="auto">
          <a:xfrm>
            <a:off x="2113636" y="3445558"/>
            <a:ext cx="653909" cy="354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en-US" altLang="zh-CN" b="1" i="1" dirty="0">
                <a:solidFill>
                  <a:srgbClr val="FF00FF"/>
                </a:solidFill>
              </a:rPr>
              <a:t>x</a:t>
            </a:r>
            <a:r>
              <a:rPr lang="en-US" altLang="zh-CN" b="1" dirty="0">
                <a:solidFill>
                  <a:srgbClr val="FF00FF"/>
                </a:solidFill>
                <a:latin typeface="宋体" pitchFamily="2" charset="-122"/>
              </a:rPr>
              <a:t>′</a:t>
            </a:r>
            <a:endParaRPr lang="en-US" altLang="zh-CN" b="1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40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3"/>
          <p:cNvSpPr>
            <a:spLocks noGrp="1"/>
          </p:cNvSpPr>
          <p:nvPr>
            <p:ph idx="1"/>
          </p:nvPr>
        </p:nvSpPr>
        <p:spPr>
          <a:xfrm>
            <a:off x="1657350" y="1553752"/>
            <a:ext cx="5829300" cy="3875498"/>
          </a:xfrm>
        </p:spPr>
        <p:txBody>
          <a:bodyPr/>
          <a:lstStyle/>
          <a:p>
            <a:pPr>
              <a:buNone/>
            </a:pPr>
            <a:r>
              <a:rPr lang="en-US" altLang="zh-CN" sz="2100" dirty="0"/>
              <a:t>——</a:t>
            </a:r>
            <a:r>
              <a:rPr lang="zh-CN" altLang="en-US" sz="2100" dirty="0"/>
              <a:t>绝对速度，是</a:t>
            </a:r>
            <a:r>
              <a:rPr lang="en-US" altLang="zh-CN" sz="2100" dirty="0"/>
              <a:t>P</a:t>
            </a:r>
            <a:r>
              <a:rPr lang="zh-CN" altLang="en-US" sz="2100" dirty="0"/>
              <a:t>相对于静止参照系</a:t>
            </a:r>
            <a:r>
              <a:rPr lang="en-US" altLang="zh-CN" sz="2100" dirty="0"/>
              <a:t>S</a:t>
            </a:r>
            <a:r>
              <a:rPr lang="zh-CN" altLang="en-US" sz="2100" dirty="0"/>
              <a:t>的速度</a:t>
            </a:r>
            <a:endParaRPr lang="en-US" altLang="zh-CN" sz="2100" dirty="0"/>
          </a:p>
          <a:p>
            <a:pPr>
              <a:buNone/>
            </a:pPr>
            <a:r>
              <a:rPr lang="en-US" altLang="zh-CN" sz="2100" dirty="0"/>
              <a:t>——</a:t>
            </a:r>
            <a:r>
              <a:rPr lang="zh-CN" altLang="en-US" sz="2100" dirty="0"/>
              <a:t>牵连速度，是</a:t>
            </a:r>
            <a:r>
              <a:rPr lang="en-US" altLang="zh-CN" sz="2100" dirty="0"/>
              <a:t>    </a:t>
            </a:r>
            <a:r>
              <a:rPr lang="zh-CN" altLang="en-US" sz="2100" dirty="0"/>
              <a:t>相对于</a:t>
            </a:r>
            <a:r>
              <a:rPr lang="en-US" altLang="zh-CN" sz="2100" dirty="0"/>
              <a:t>S</a:t>
            </a:r>
            <a:r>
              <a:rPr lang="zh-CN" altLang="en-US" sz="2100" dirty="0"/>
              <a:t>的速度</a:t>
            </a:r>
            <a:endParaRPr lang="en-US" altLang="zh-CN" sz="2100" dirty="0"/>
          </a:p>
          <a:p>
            <a:pPr>
              <a:buNone/>
            </a:pPr>
            <a:r>
              <a:rPr lang="en-US" altLang="zh-CN" sz="2100" dirty="0"/>
              <a:t>——</a:t>
            </a:r>
            <a:r>
              <a:rPr lang="zh-CN" altLang="en-US" sz="2100" dirty="0"/>
              <a:t>相对速度，是</a:t>
            </a:r>
            <a:r>
              <a:rPr lang="en-US" altLang="zh-CN" sz="2100" dirty="0"/>
              <a:t>P</a:t>
            </a:r>
            <a:r>
              <a:rPr lang="zh-CN" altLang="en-US" sz="2100" dirty="0"/>
              <a:t>相对于运动参照系     的速度</a:t>
            </a:r>
            <a:endParaRPr lang="en-US" altLang="zh-CN" sz="2100" dirty="0"/>
          </a:p>
          <a:p>
            <a:pPr>
              <a:buNone/>
            </a:pPr>
            <a:r>
              <a:rPr lang="zh-CN" altLang="en-US" sz="2100" dirty="0"/>
              <a:t>两边再对时间微商：</a:t>
            </a:r>
            <a:endParaRPr lang="en-US" altLang="zh-CN" sz="2100" dirty="0"/>
          </a:p>
          <a:p>
            <a:pPr>
              <a:buNone/>
            </a:pPr>
            <a:endParaRPr lang="en-US" altLang="zh-CN" sz="2100" dirty="0"/>
          </a:p>
          <a:p>
            <a:pPr>
              <a:buNone/>
            </a:pPr>
            <a:endParaRPr lang="en-US" altLang="zh-CN" sz="2100" dirty="0"/>
          </a:p>
          <a:p>
            <a:pPr>
              <a:buNone/>
            </a:pPr>
            <a:r>
              <a:rPr lang="zh-CN" altLang="en-US" sz="2100" dirty="0"/>
              <a:t>即</a:t>
            </a:r>
            <a:r>
              <a:rPr lang="en-US" altLang="zh-CN" sz="2100" dirty="0"/>
              <a:t>			</a:t>
            </a:r>
            <a:r>
              <a:rPr lang="zh-CN" altLang="en-US" sz="2100" dirty="0"/>
              <a:t>加速度变换式</a:t>
            </a:r>
            <a:endParaRPr lang="en-US" altLang="zh-CN" sz="2100" dirty="0"/>
          </a:p>
          <a:p>
            <a:pPr>
              <a:buNone/>
            </a:pPr>
            <a:r>
              <a:rPr lang="en-US" altLang="zh-CN" sz="2100" dirty="0"/>
              <a:t>  ——</a:t>
            </a:r>
            <a:r>
              <a:rPr lang="zh-CN" altLang="en-US" sz="2100" dirty="0"/>
              <a:t>绝对加速度</a:t>
            </a:r>
            <a:endParaRPr lang="en-US" altLang="zh-CN" sz="2100" dirty="0"/>
          </a:p>
          <a:p>
            <a:pPr>
              <a:buNone/>
            </a:pPr>
            <a:r>
              <a:rPr lang="en-US" altLang="zh-CN" sz="2100" dirty="0"/>
              <a:t>  ——</a:t>
            </a:r>
            <a:r>
              <a:rPr lang="zh-CN" altLang="en-US" sz="2100" dirty="0"/>
              <a:t>牵连加速度</a:t>
            </a:r>
            <a:endParaRPr lang="en-US" altLang="zh-CN" sz="2100" dirty="0"/>
          </a:p>
          <a:p>
            <a:pPr>
              <a:buNone/>
            </a:pPr>
            <a:r>
              <a:rPr lang="en-US" altLang="zh-CN" sz="2100" dirty="0"/>
              <a:t>  ——</a:t>
            </a:r>
            <a:r>
              <a:rPr lang="zh-CN" altLang="en-US" sz="2100" dirty="0"/>
              <a:t>相对加速度</a:t>
            </a:r>
            <a:endParaRPr lang="en-US" altLang="zh-CN" sz="2100" dirty="0"/>
          </a:p>
          <a:p>
            <a:pPr>
              <a:buNone/>
            </a:pPr>
            <a:endParaRPr lang="zh-CN" altLang="en-US" sz="2100" dirty="0"/>
          </a:p>
        </p:txBody>
      </p:sp>
      <p:sp>
        <p:nvSpPr>
          <p:cNvPr id="8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057900" y="5543550"/>
            <a:ext cx="1428750" cy="342900"/>
          </a:xfrm>
        </p:spPr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85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>
            <p:extLst/>
          </p:nvPr>
        </p:nvGraphicFramePr>
        <p:xfrm>
          <a:off x="1439652" y="1556361"/>
          <a:ext cx="298134" cy="414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236" name="公式" r:id="rId3" imgW="126720" imgH="177480" progId="Equation.3">
                  <p:embed/>
                </p:oleObj>
              </mc:Choice>
              <mc:Fallback>
                <p:oleObj name="公式" r:id="rId3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652" y="1556361"/>
                        <a:ext cx="298134" cy="4144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1439652" y="1916832"/>
          <a:ext cx="378042" cy="517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237" name="公式" r:id="rId5" imgW="164880" imgH="228600" progId="Equation.3">
                  <p:embed/>
                </p:oleObj>
              </mc:Choice>
              <mc:Fallback>
                <p:oleObj name="公式" r:id="rId5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652" y="1916832"/>
                        <a:ext cx="378042" cy="517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/>
          </p:nvPr>
        </p:nvGraphicFramePr>
        <p:xfrm>
          <a:off x="1424592" y="2323649"/>
          <a:ext cx="393103" cy="457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238" name="公式" r:id="rId7" imgW="152280" imgH="177480" progId="Equation.3">
                  <p:embed/>
                </p:oleObj>
              </mc:Choice>
              <mc:Fallback>
                <p:oleObj name="公式" r:id="rId7" imgW="152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4592" y="2323649"/>
                        <a:ext cx="393103" cy="4572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>
            <p:extLst/>
          </p:nvPr>
        </p:nvGraphicFramePr>
        <p:xfrm>
          <a:off x="3815916" y="1970839"/>
          <a:ext cx="313349" cy="334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239" name="公式" r:id="rId9" imgW="164880" imgH="177480" progId="Equation.3">
                  <p:embed/>
                </p:oleObj>
              </mc:Choice>
              <mc:Fallback>
                <p:oleObj name="公式" r:id="rId9" imgW="164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5916" y="1970839"/>
                        <a:ext cx="313349" cy="3348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>
            <p:extLst/>
          </p:nvPr>
        </p:nvGraphicFramePr>
        <p:xfrm>
          <a:off x="6192180" y="2348880"/>
          <a:ext cx="324036" cy="34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240" name="公式" r:id="rId11" imgW="164880" imgH="177480" progId="Equation.3">
                  <p:embed/>
                </p:oleObj>
              </mc:Choice>
              <mc:Fallback>
                <p:oleObj name="公式" r:id="rId11" imgW="164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2180" y="2348880"/>
                        <a:ext cx="324036" cy="34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"/>
          <p:cNvGraphicFramePr>
            <a:graphicFrameLocks noChangeAspect="1"/>
          </p:cNvGraphicFramePr>
          <p:nvPr>
            <p:extLst/>
          </p:nvPr>
        </p:nvGraphicFramePr>
        <p:xfrm>
          <a:off x="1925707" y="3104964"/>
          <a:ext cx="2064800" cy="731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241" name="公式" r:id="rId12" imgW="952087" imgH="393529" progId="Equation.3">
                  <p:embed/>
                </p:oleObj>
              </mc:Choice>
              <mc:Fallback>
                <p:oleObj name="公式" r:id="rId12" imgW="952087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5707" y="3104964"/>
                        <a:ext cx="2064800" cy="73128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/>
          <p:cNvGraphicFramePr>
            <a:graphicFrameLocks noChangeAspect="1"/>
          </p:cNvGraphicFramePr>
          <p:nvPr>
            <p:extLst/>
          </p:nvPr>
        </p:nvGraphicFramePr>
        <p:xfrm>
          <a:off x="2249742" y="3857736"/>
          <a:ext cx="1296144" cy="435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242" name="公式" r:id="rId14" imgW="672840" imgH="228600" progId="Equation.3">
                  <p:embed/>
                </p:oleObj>
              </mc:Choice>
              <mc:Fallback>
                <p:oleObj name="公式" r:id="rId14" imgW="6728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9742" y="3857736"/>
                        <a:ext cx="1296144" cy="435360"/>
                      </a:xfrm>
                      <a:prstGeom prst="rect">
                        <a:avLst/>
                      </a:prstGeom>
                      <a:noFill/>
                      <a:ln w="19050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9"/>
          <p:cNvGraphicFramePr>
            <a:graphicFrameLocks noChangeAspect="1"/>
          </p:cNvGraphicFramePr>
          <p:nvPr>
            <p:extLst/>
          </p:nvPr>
        </p:nvGraphicFramePr>
        <p:xfrm>
          <a:off x="1547664" y="4200522"/>
          <a:ext cx="299669" cy="416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243" name="公式" r:id="rId16" imgW="126720" imgH="177480" progId="Equation.3">
                  <p:embed/>
                </p:oleObj>
              </mc:Choice>
              <mc:Fallback>
                <p:oleObj name="公式" r:id="rId16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200522"/>
                        <a:ext cx="299669" cy="4166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0"/>
          <p:cNvGraphicFramePr>
            <a:graphicFrameLocks noChangeAspect="1"/>
          </p:cNvGraphicFramePr>
          <p:nvPr>
            <p:extLst/>
          </p:nvPr>
        </p:nvGraphicFramePr>
        <p:xfrm>
          <a:off x="1547664" y="4619096"/>
          <a:ext cx="353675" cy="484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244" name="公式" r:id="rId18" imgW="164880" imgH="228600" progId="Equation.3">
                  <p:embed/>
                </p:oleObj>
              </mc:Choice>
              <mc:Fallback>
                <p:oleObj name="公式" r:id="rId18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619096"/>
                        <a:ext cx="353675" cy="4840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1"/>
          <p:cNvGraphicFramePr>
            <a:graphicFrameLocks noChangeAspect="1"/>
          </p:cNvGraphicFramePr>
          <p:nvPr>
            <p:extLst/>
          </p:nvPr>
        </p:nvGraphicFramePr>
        <p:xfrm>
          <a:off x="1510103" y="4983047"/>
          <a:ext cx="415604" cy="44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245" name="公式" r:id="rId20" imgW="164880" imgH="177480" progId="Equation.3">
                  <p:embed/>
                </p:oleObj>
              </mc:Choice>
              <mc:Fallback>
                <p:oleObj name="公式" r:id="rId20" imgW="164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0103" y="4983047"/>
                        <a:ext cx="415604" cy="4441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328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978576" y="2749627"/>
            <a:ext cx="857119" cy="702078"/>
          </a:xfrm>
        </p:spPr>
        <p:txBody>
          <a:bodyPr/>
          <a:lstStyle/>
          <a:p>
            <a:pPr>
              <a:buNone/>
            </a:pPr>
            <a:r>
              <a:rPr lang="zh-CN" altLang="en-US" sz="2100" dirty="0"/>
              <a:t>解：</a:t>
            </a:r>
          </a:p>
        </p:txBody>
      </p:sp>
      <p:sp>
        <p:nvSpPr>
          <p:cNvPr id="2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057900" y="5543550"/>
            <a:ext cx="1428750" cy="342900"/>
          </a:xfrm>
        </p:spPr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4" name="标题 1"/>
          <p:cNvSpPr>
            <a:spLocks noGrp="1"/>
          </p:cNvSpPr>
          <p:nvPr>
            <p:ph type="title"/>
          </p:nvPr>
        </p:nvSpPr>
        <p:spPr>
          <a:xfrm>
            <a:off x="787949" y="1071547"/>
            <a:ext cx="7218802" cy="926418"/>
          </a:xfrm>
        </p:spPr>
        <p:txBody>
          <a:bodyPr/>
          <a:lstStyle/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100" dirty="0"/>
              <a:t>例：</a:t>
            </a:r>
            <a:r>
              <a:rPr lang="en-US" altLang="zh-CN" sz="2100" dirty="0"/>
              <a:t/>
            </a:r>
            <a:br>
              <a:rPr lang="en-US" altLang="zh-CN" sz="2100" dirty="0"/>
            </a:br>
            <a:r>
              <a:rPr lang="zh-CN" altLang="en-US" sz="2100" dirty="0"/>
              <a:t>在河水流速</a:t>
            </a:r>
            <a:r>
              <a:rPr lang="en-US" altLang="zh-CN" sz="2100" dirty="0"/>
              <a:t>2m/s</a:t>
            </a:r>
            <a:r>
              <a:rPr lang="zh-CN" altLang="en-US" sz="2100" dirty="0"/>
              <a:t>的地方有一小船渡河。如果希望小船以</a:t>
            </a:r>
            <a:r>
              <a:rPr lang="en-US" altLang="zh-CN" sz="2100" dirty="0"/>
              <a:t>4m/s</a:t>
            </a:r>
            <a:r>
              <a:rPr lang="zh-CN" altLang="en-US" sz="2100" dirty="0"/>
              <a:t>的速度垂直于河岸横渡，问小船上的指示速率应为多大，船头应指向何方？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/>
          </p:nvPr>
        </p:nvGraphicFramePr>
        <p:xfrm>
          <a:off x="2627784" y="2726922"/>
          <a:ext cx="1350150" cy="515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94" name="公式" r:id="rId3" imgW="647700" imgH="228600" progId="Equation.3">
                  <p:embed/>
                </p:oleObj>
              </mc:Choice>
              <mc:Fallback>
                <p:oleObj name="公式" r:id="rId3" imgW="647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2726922"/>
                        <a:ext cx="1350150" cy="515511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/>
          </p:nvPr>
        </p:nvGraphicFramePr>
        <p:xfrm>
          <a:off x="2627785" y="3416440"/>
          <a:ext cx="1323817" cy="536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95" name="公式" r:id="rId5" imgW="609600" imgH="228600" progId="Equation.3">
                  <p:embed/>
                </p:oleObj>
              </mc:Choice>
              <mc:Fallback>
                <p:oleObj name="公式" r:id="rId5" imgW="609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5" y="3416440"/>
                        <a:ext cx="1323817" cy="53615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/>
          </p:nvPr>
        </p:nvGraphicFramePr>
        <p:xfrm>
          <a:off x="2543026" y="4077072"/>
          <a:ext cx="3708648" cy="54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96" name="公式" r:id="rId7" imgW="2184400" imgH="292100" progId="Equation.3">
                  <p:embed/>
                </p:oleObj>
              </mc:Choice>
              <mc:Fallback>
                <p:oleObj name="公式" r:id="rId7" imgW="21844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3026" y="4077072"/>
                        <a:ext cx="3708648" cy="54006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接箭头连接符 29"/>
          <p:cNvCxnSpPr/>
          <p:nvPr/>
        </p:nvCxnSpPr>
        <p:spPr bwMode="auto">
          <a:xfrm flipV="1">
            <a:off x="6431970" y="3104964"/>
            <a:ext cx="0" cy="8100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直接箭头连接符 30"/>
          <p:cNvCxnSpPr/>
          <p:nvPr/>
        </p:nvCxnSpPr>
        <p:spPr bwMode="auto">
          <a:xfrm flipH="1" flipV="1">
            <a:off x="5912625" y="3104964"/>
            <a:ext cx="519345" cy="6494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>
            <a:off x="5912625" y="3104964"/>
            <a:ext cx="51934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38" name="Object 109"/>
          <p:cNvGraphicFramePr>
            <a:graphicFrameLocks noChangeAspect="1"/>
          </p:cNvGraphicFramePr>
          <p:nvPr>
            <p:extLst/>
          </p:nvPr>
        </p:nvGraphicFramePr>
        <p:xfrm>
          <a:off x="6588063" y="2926835"/>
          <a:ext cx="28575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97" name="公式" r:id="rId9" imgW="126725" imgH="177415" progId="Equation.3">
                  <p:embed/>
                </p:oleObj>
              </mc:Choice>
              <mc:Fallback>
                <p:oleObj name="公式" r:id="rId9" imgW="126725" imgH="1774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063" y="2926835"/>
                        <a:ext cx="285750" cy="347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09"/>
          <p:cNvGraphicFramePr>
            <a:graphicFrameLocks noChangeAspect="1"/>
          </p:cNvGraphicFramePr>
          <p:nvPr>
            <p:extLst/>
          </p:nvPr>
        </p:nvGraphicFramePr>
        <p:xfrm>
          <a:off x="6986924" y="3329267"/>
          <a:ext cx="221456" cy="391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98" name="公式" r:id="rId11" imgW="165028" imgH="228501" progId="Equation.3">
                  <p:embed/>
                </p:oleObj>
              </mc:Choice>
              <mc:Fallback>
                <p:oleObj name="公式" r:id="rId11" imgW="165028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6924" y="3329267"/>
                        <a:ext cx="221456" cy="3917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109"/>
          <p:cNvGraphicFramePr>
            <a:graphicFrameLocks noChangeAspect="1"/>
          </p:cNvGraphicFramePr>
          <p:nvPr>
            <p:extLst/>
          </p:nvPr>
        </p:nvGraphicFramePr>
        <p:xfrm>
          <a:off x="5654613" y="3248304"/>
          <a:ext cx="2381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99" name="公式" r:id="rId13" imgW="152202" imgH="177569" progId="Equation.3">
                  <p:embed/>
                </p:oleObj>
              </mc:Choice>
              <mc:Fallback>
                <p:oleObj name="公式" r:id="rId13" imgW="152202" imgH="1775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4613" y="3248304"/>
                        <a:ext cx="238125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109"/>
          <p:cNvGraphicFramePr>
            <a:graphicFrameLocks noChangeAspect="1"/>
          </p:cNvGraphicFramePr>
          <p:nvPr>
            <p:extLst/>
          </p:nvPr>
        </p:nvGraphicFramePr>
        <p:xfrm>
          <a:off x="6580797" y="3372457"/>
          <a:ext cx="183826" cy="326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00" name="公式" r:id="rId15" imgW="126725" imgH="177415" progId="Equation.3">
                  <p:embed/>
                </p:oleObj>
              </mc:Choice>
              <mc:Fallback>
                <p:oleObj name="公式" r:id="rId15" imgW="126725" imgH="1774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0797" y="3372457"/>
                        <a:ext cx="183826" cy="3265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直接连接符 41"/>
          <p:cNvCxnSpPr/>
          <p:nvPr/>
        </p:nvCxnSpPr>
        <p:spPr bwMode="auto">
          <a:xfrm>
            <a:off x="5756895" y="3915054"/>
            <a:ext cx="13501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直接连接符 42"/>
          <p:cNvCxnSpPr/>
          <p:nvPr/>
        </p:nvCxnSpPr>
        <p:spPr bwMode="auto">
          <a:xfrm>
            <a:off x="6457447" y="3104964"/>
            <a:ext cx="430523" cy="6494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任意多边形 43"/>
          <p:cNvSpPr/>
          <p:nvPr/>
        </p:nvSpPr>
        <p:spPr bwMode="auto">
          <a:xfrm>
            <a:off x="6321791" y="3614610"/>
            <a:ext cx="271315" cy="139813"/>
          </a:xfrm>
          <a:custGeom>
            <a:avLst/>
            <a:gdLst>
              <a:gd name="connsiteX0" fmla="*/ 0 w 361753"/>
              <a:gd name="connsiteY0" fmla="*/ 10328 h 225177"/>
              <a:gd name="connsiteX1" fmla="*/ 228600 w 361753"/>
              <a:gd name="connsiteY1" fmla="*/ 23028 h 225177"/>
              <a:gd name="connsiteX2" fmla="*/ 355600 w 361753"/>
              <a:gd name="connsiteY2" fmla="*/ 213528 h 225177"/>
              <a:gd name="connsiteX3" fmla="*/ 330200 w 361753"/>
              <a:gd name="connsiteY3" fmla="*/ 188128 h 22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753" h="225177">
                <a:moveTo>
                  <a:pt x="0" y="10328"/>
                </a:moveTo>
                <a:cubicBezTo>
                  <a:pt x="84666" y="-256"/>
                  <a:pt x="169333" y="-10839"/>
                  <a:pt x="228600" y="23028"/>
                </a:cubicBezTo>
                <a:cubicBezTo>
                  <a:pt x="287867" y="56895"/>
                  <a:pt x="338667" y="186011"/>
                  <a:pt x="355600" y="213528"/>
                </a:cubicBezTo>
                <a:cubicBezTo>
                  <a:pt x="372533" y="241045"/>
                  <a:pt x="351366" y="214586"/>
                  <a:pt x="330200" y="188128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sz="180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cxnSp>
        <p:nvCxnSpPr>
          <p:cNvPr id="45" name="直接连接符 44"/>
          <p:cNvCxnSpPr/>
          <p:nvPr/>
        </p:nvCxnSpPr>
        <p:spPr bwMode="auto">
          <a:xfrm>
            <a:off x="5760132" y="2819121"/>
            <a:ext cx="13501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直接箭头连接符 45"/>
          <p:cNvCxnSpPr/>
          <p:nvPr/>
        </p:nvCxnSpPr>
        <p:spPr bwMode="auto">
          <a:xfrm>
            <a:off x="6431970" y="3754422"/>
            <a:ext cx="456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47" name="Object 9"/>
          <p:cNvGraphicFramePr>
            <a:graphicFrameLocks noChangeAspect="1"/>
          </p:cNvGraphicFramePr>
          <p:nvPr>
            <p:extLst/>
          </p:nvPr>
        </p:nvGraphicFramePr>
        <p:xfrm>
          <a:off x="2519773" y="4725144"/>
          <a:ext cx="3991124" cy="702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01" name="公式" r:id="rId17" imgW="2438280" imgH="393480" progId="Equation.3">
                  <p:embed/>
                </p:oleObj>
              </mc:Choice>
              <mc:Fallback>
                <p:oleObj name="公式" r:id="rId17" imgW="24382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773" y="4725144"/>
                        <a:ext cx="3991124" cy="702078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95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2C660-8375-4D1D-B085-E05AAD4B0D1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 bwMode="auto">
          <a:xfrm>
            <a:off x="482600" y="857250"/>
            <a:ext cx="7399867" cy="3838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0070C0"/>
                </a:solidFill>
              </a:rPr>
              <a:t>作业中出现的问题</a:t>
            </a:r>
            <a:endParaRPr lang="en-US" altLang="zh-CN" sz="1800" b="1" dirty="0">
              <a:solidFill>
                <a:srgbClr val="0070C0"/>
              </a:solidFill>
            </a:endParaRPr>
          </a:p>
          <a:p>
            <a:pPr marL="2571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</a:rPr>
              <a:t>矢量，标量表示；位移，位移的大小，路程；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2571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2571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</a:rPr>
              <a:t>推导过程，不要直接写结果，注意过程分；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2571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</a:rPr>
              <a:t>表达标准化，“积分得”“   </a:t>
            </a:r>
            <a:r>
              <a:rPr lang="en-US" altLang="zh-CN" sz="1800" dirty="0">
                <a:solidFill>
                  <a:srgbClr val="000000"/>
                </a:solidFill>
              </a:rPr>
              <a:t>”    </a:t>
            </a:r>
            <a:r>
              <a:rPr lang="zh-CN" altLang="en-US" sz="1800" dirty="0">
                <a:solidFill>
                  <a:srgbClr val="000000"/>
                </a:solidFill>
              </a:rPr>
              <a:t>，                                     </a:t>
            </a:r>
            <a:r>
              <a:rPr lang="en-US" altLang="zh-CN" sz="1800" dirty="0">
                <a:solidFill>
                  <a:srgbClr val="000000"/>
                </a:solidFill>
              </a:rPr>
              <a:t>;</a:t>
            </a:r>
          </a:p>
          <a:p>
            <a:pPr marL="2571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</a:rPr>
              <a:t>平均量到瞬时量的转变；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marL="2571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</a:rPr>
              <a:t>统一积分变量。</a:t>
            </a:r>
            <a:r>
              <a:rPr lang="en-US" altLang="zh-CN" sz="1800" dirty="0">
                <a:solidFill>
                  <a:srgbClr val="000000"/>
                </a:solidFill>
              </a:rPr>
              <a:t>          </a:t>
            </a:r>
            <a:r>
              <a:rPr lang="en-US" altLang="zh-CN" sz="1800" b="1" dirty="0">
                <a:solidFill>
                  <a:srgbClr val="0070C0"/>
                </a:solidFill>
              </a:rPr>
              <a:t>      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80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95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950" dirty="0">
              <a:solidFill>
                <a:srgbClr val="000000"/>
              </a:solidFill>
            </a:endParaRPr>
          </a:p>
          <a:p>
            <a:pPr marL="266700" lvl="1" indent="-266700">
              <a:lnSpc>
                <a:spcPct val="150000"/>
              </a:lnSpc>
              <a:buFont typeface="Wingdings" pitchFamily="2" charset="2"/>
              <a:buChar char="p"/>
            </a:pPr>
            <a:endParaRPr lang="en-US" altLang="zh-CN" sz="21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1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1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1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sz="2100" dirty="0">
              <a:solidFill>
                <a:srgbClr val="0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837141" y="1894577"/>
          <a:ext cx="3557059" cy="2235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56" name="Equation" r:id="rId3" imgW="2666880" imgH="1676160" progId="Equation.DSMT4">
                  <p:embed/>
                </p:oleObj>
              </mc:Choice>
              <mc:Fallback>
                <p:oleObj name="Equation" r:id="rId3" imgW="266688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7141" y="1894577"/>
                        <a:ext cx="3557059" cy="2235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3530599" y="4695581"/>
          <a:ext cx="245534" cy="337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57" name="Equation" r:id="rId5" imgW="203040" imgH="279360" progId="Equation.DSMT4">
                  <p:embed/>
                </p:oleObj>
              </mc:Choice>
              <mc:Fallback>
                <p:oleObj name="Equation" r:id="rId5" imgW="2030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30599" y="4695581"/>
                        <a:ext cx="245534" cy="337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359401" y="2336149"/>
            <a:ext cx="3191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dirty="0">
                <a:solidFill>
                  <a:srgbClr val="FF0000"/>
                </a:solidFill>
                <a:latin typeface="Times New Roman"/>
                <a:ea typeface="宋体"/>
              </a:rPr>
              <a:t>矢量运算和微积分是我们的两大必杀技！！！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4355471" y="4548435"/>
          <a:ext cx="2007859" cy="515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58" name="Equation" r:id="rId7" imgW="939600" imgH="241200" progId="Equation.DSMT4">
                  <p:embed/>
                </p:oleObj>
              </mc:Choice>
              <mc:Fallback>
                <p:oleObj name="Equation" r:id="rId7" imgW="939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55471" y="4548435"/>
                        <a:ext cx="2007859" cy="515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514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FDFA2-4932-420E-AC17-1FF8AB182F35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11560" y="620688"/>
            <a:ext cx="82786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kern="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数学知识：微分</a:t>
            </a:r>
            <a:endParaRPr lang="en-US" altLang="zh-CN" kern="0" dirty="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复合函数导数：</a:t>
            </a:r>
            <a:endParaRPr lang="en-US" altLang="zh-CN" sz="24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反函数的导数</a:t>
            </a:r>
            <a:endParaRPr lang="en-US" altLang="zh-CN" sz="24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391210"/>
              </p:ext>
            </p:extLst>
          </p:nvPr>
        </p:nvGraphicFramePr>
        <p:xfrm>
          <a:off x="2136525" y="1844824"/>
          <a:ext cx="3283565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12" name="Equation" r:id="rId3" imgW="1447560" imgH="253800" progId="Equation.DSMT4">
                  <p:embed/>
                </p:oleObj>
              </mc:Choice>
              <mc:Fallback>
                <p:oleObj name="Equation" r:id="rId3" imgW="1447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6525" y="1844824"/>
                        <a:ext cx="3283565" cy="576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559888"/>
              </p:ext>
            </p:extLst>
          </p:nvPr>
        </p:nvGraphicFramePr>
        <p:xfrm>
          <a:off x="2051720" y="2420888"/>
          <a:ext cx="3752472" cy="901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13" name="Equation" r:id="rId5" imgW="1638000" imgH="393480" progId="Equation.DSMT4">
                  <p:embed/>
                </p:oleObj>
              </mc:Choice>
              <mc:Fallback>
                <p:oleObj name="Equation" r:id="rId5" imgW="16380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1720" y="2420888"/>
                        <a:ext cx="3752472" cy="901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097386"/>
              </p:ext>
            </p:extLst>
          </p:nvPr>
        </p:nvGraphicFramePr>
        <p:xfrm>
          <a:off x="2136524" y="4365104"/>
          <a:ext cx="1283347" cy="534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14" name="Equation" r:id="rId7" imgW="609480" imgH="253800" progId="Equation.DSMT4">
                  <p:embed/>
                </p:oleObj>
              </mc:Choice>
              <mc:Fallback>
                <p:oleObj name="Equation" r:id="rId7" imgW="6094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24" y="4365104"/>
                        <a:ext cx="1283347" cy="534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708106"/>
              </p:ext>
            </p:extLst>
          </p:nvPr>
        </p:nvGraphicFramePr>
        <p:xfrm>
          <a:off x="4427984" y="4348468"/>
          <a:ext cx="1543819" cy="551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15" name="Equation" r:id="rId9" imgW="711000" imgH="253800" progId="Equation.DSMT4">
                  <p:embed/>
                </p:oleObj>
              </mc:Choice>
              <mc:Fallback>
                <p:oleObj name="Equation" r:id="rId9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27984" y="4348468"/>
                        <a:ext cx="1543819" cy="551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63759"/>
              </p:ext>
            </p:extLst>
          </p:nvPr>
        </p:nvGraphicFramePr>
        <p:xfrm>
          <a:off x="2555776" y="5149325"/>
          <a:ext cx="444357" cy="810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16" name="Equation" r:id="rId11" imgW="215640" imgH="393480" progId="Equation.DSMT4">
                  <p:embed/>
                </p:oleObj>
              </mc:Choice>
              <mc:Fallback>
                <p:oleObj name="Equation" r:id="rId11" imgW="2156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55776" y="5149325"/>
                        <a:ext cx="444357" cy="8102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755348" y="531155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已知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0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034128"/>
              </p:ext>
            </p:extLst>
          </p:nvPr>
        </p:nvGraphicFramePr>
        <p:xfrm>
          <a:off x="4427984" y="5135641"/>
          <a:ext cx="1152128" cy="1177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17" name="Equation" r:id="rId13" imgW="571320" imgH="583920" progId="Equation.DSMT4">
                  <p:embed/>
                </p:oleObj>
              </mc:Choice>
              <mc:Fallback>
                <p:oleObj name="Equation" r:id="rId13" imgW="57132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27984" y="5135641"/>
                        <a:ext cx="1152128" cy="1177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055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HASREMARK" val="True"/>
  <p:tag name="PROBLEMREMARK" val="弱引力场中宏观物体的低速运动"/>
  <p:tag name="PROBLEMSCORE" val="2.0"/>
  <p:tag name="PROBLEMBLANK" val="[{&quot;Num&quot;:1,&quot;Score&quot;:2.0,&quot;Answers&quot;:[&quot;弱引力场中宏观物体的低速运动&quot;,&quot;宏观物体的低速运动&quot;],&quot;CaseSensitive&quot;:false,&quot;FuzzyMatch&quot;:true}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VOICEALLOWED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2.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HASREMARK" val="True"/>
  <p:tag name="PROBLEMSCORE" val="5.0"/>
  <p:tag name="PROBLEMVOICEALLOWED" val="True"/>
  <p:tag name="PROBLEMREMARK" val="选极坐标&#10;运动学方程：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HASREMARK" val="True"/>
  <p:tag name="PROBLEMREMARK" val=" 𝑥 2 + 𝑦 2 = 𝑅 2 "/>
  <p:tag name="PROBLEMSCORE" val="2.0"/>
  <p:tag name="PROBLEMBLANK" val="[{&quot;Num&quot;:1,&quot;Score&quot;:2.0,&quot;Answers&quot;:[&quot;x2+y2=R2&quot;],&quot;CaseSensitive&quot;:false,&quot;FuzzyMatch&quot;:true}]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2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HASREMARK" val="True"/>
  <p:tag name="PROBLEMSCORE" val="5.0"/>
  <p:tag name="PROBLEMVOICEALLOWE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HASREMARK" val="True"/>
  <p:tag name="PROBLEMREMARK" val="x=-4m, t=2s，y=-8m"/>
  <p:tag name="PROBLEMSCORE" val="5.0"/>
  <p:tag name="PROBLEMVOICEALLOWE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HASREMARK" val="True"/>
  <p:tag name="PROBLEMREMARK" val="向心加速度："/>
  <p:tag name="PROBLEMSCORE" val="5.0"/>
  <p:tag name="PROBLEMVOICEALLOWE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heme/theme1.xml><?xml version="1.0" encoding="utf-8"?>
<a:theme xmlns:a="http://schemas.openxmlformats.org/drawingml/2006/main" name="nankai膜版">
  <a:themeElements>
    <a:clrScheme name="nankai膜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ankai膜版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nankai膜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nkai膜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ankai膜版">
  <a:themeElements>
    <a:clrScheme name="nankai膜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ankai膜版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nankai膜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nkai膜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nankai膜版">
  <a:themeElements>
    <a:clrScheme name="nankai膜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ankai膜版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nankai膜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nkai膜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nankai膜版">
  <a:themeElements>
    <a:clrScheme name="nankai膜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ankai膜版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nankai膜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nkai膜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nankai膜版">
  <a:themeElements>
    <a:clrScheme name="nankai膜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ankai膜版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nankai膜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nkai膜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nankai膜版">
  <a:themeElements>
    <a:clrScheme name="nankai膜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ankai膜版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nankai膜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nkai膜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28593</TotalTime>
  <Words>3624</Words>
  <Application>Microsoft Office PowerPoint</Application>
  <PresentationFormat>全屏显示(4:3)</PresentationFormat>
  <Paragraphs>797</Paragraphs>
  <Slides>87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87</vt:i4>
      </vt:variant>
    </vt:vector>
  </HeadingPairs>
  <TitlesOfParts>
    <vt:vector size="108" baseType="lpstr">
      <vt:lpstr>Microsoft Yahei</vt:lpstr>
      <vt:lpstr>黑体</vt:lpstr>
      <vt:lpstr>华文仿宋</vt:lpstr>
      <vt:lpstr>华文行楷</vt:lpstr>
      <vt:lpstr>宋体</vt:lpstr>
      <vt:lpstr>Arial</vt:lpstr>
      <vt:lpstr>Bookman Old Style</vt:lpstr>
      <vt:lpstr>Cambria Math</vt:lpstr>
      <vt:lpstr>Symbol</vt:lpstr>
      <vt:lpstr>Tahoma</vt:lpstr>
      <vt:lpstr>Times New Roman</vt:lpstr>
      <vt:lpstr>Wingdings</vt:lpstr>
      <vt:lpstr>nankai膜版</vt:lpstr>
      <vt:lpstr>1_nankai膜版</vt:lpstr>
      <vt:lpstr>2_nankai膜版</vt:lpstr>
      <vt:lpstr>3_nankai膜版</vt:lpstr>
      <vt:lpstr>4_nankai膜版</vt:lpstr>
      <vt:lpstr>5_nankai膜版</vt:lpstr>
      <vt:lpstr>公式</vt:lpstr>
      <vt:lpstr>Equation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第一部分  力学 Machanics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力学的研究对象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位移和路程的关系：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自然坐标系中运动的描述</vt:lpstr>
      <vt:lpstr>自然坐标系中运动的描述</vt:lpstr>
      <vt:lpstr>自然坐标系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例： 在河水流速2m/s的地方有一小船渡河。如果希望小船以4m/s的速度垂直于河岸横渡，问小船上的指示速率应为多大，船头应指向何方？</vt:lpstr>
      <vt:lpstr>PowerPoint 演示文稿</vt:lpstr>
    </vt:vector>
  </TitlesOfParts>
  <Company>nankai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SPR传感芯片关键技术及其 生物医学检测分析系统的研究</dc:title>
  <dc:creator>liugh</dc:creator>
  <cp:lastModifiedBy>apple</cp:lastModifiedBy>
  <cp:revision>1372</cp:revision>
  <dcterms:created xsi:type="dcterms:W3CDTF">2005-08-22T22:11:23Z</dcterms:created>
  <dcterms:modified xsi:type="dcterms:W3CDTF">2024-02-22T03:18:29Z</dcterms:modified>
</cp:coreProperties>
</file>